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469" r:id="rId2"/>
    <p:sldId id="256" r:id="rId3"/>
    <p:sldId id="435" r:id="rId4"/>
    <p:sldId id="436" r:id="rId5"/>
    <p:sldId id="437" r:id="rId6"/>
    <p:sldId id="438" r:id="rId7"/>
    <p:sldId id="439" r:id="rId8"/>
    <p:sldId id="445" r:id="rId9"/>
    <p:sldId id="440" r:id="rId10"/>
    <p:sldId id="441" r:id="rId11"/>
    <p:sldId id="444" r:id="rId12"/>
    <p:sldId id="442" r:id="rId13"/>
    <p:sldId id="443" r:id="rId14"/>
    <p:sldId id="446" r:id="rId15"/>
    <p:sldId id="409" r:id="rId16"/>
    <p:sldId id="424" r:id="rId17"/>
    <p:sldId id="425" r:id="rId18"/>
    <p:sldId id="426" r:id="rId19"/>
    <p:sldId id="427" r:id="rId20"/>
    <p:sldId id="428" r:id="rId21"/>
    <p:sldId id="429" r:id="rId22"/>
    <p:sldId id="430" r:id="rId23"/>
    <p:sldId id="431" r:id="rId24"/>
    <p:sldId id="432" r:id="rId25"/>
    <p:sldId id="433" r:id="rId26"/>
    <p:sldId id="434" r:id="rId27"/>
    <p:sldId id="410" r:id="rId28"/>
    <p:sldId id="421" r:id="rId29"/>
    <p:sldId id="358" r:id="rId30"/>
    <p:sldId id="360" r:id="rId31"/>
    <p:sldId id="412" r:id="rId32"/>
    <p:sldId id="359" r:id="rId33"/>
    <p:sldId id="413" r:id="rId34"/>
    <p:sldId id="361" r:id="rId35"/>
    <p:sldId id="362" r:id="rId36"/>
    <p:sldId id="388" r:id="rId37"/>
    <p:sldId id="414" r:id="rId38"/>
    <p:sldId id="389" r:id="rId39"/>
    <p:sldId id="415" r:id="rId40"/>
    <p:sldId id="390" r:id="rId41"/>
    <p:sldId id="391" r:id="rId42"/>
    <p:sldId id="392" r:id="rId43"/>
    <p:sldId id="393" r:id="rId44"/>
    <p:sldId id="416" r:id="rId45"/>
    <p:sldId id="394" r:id="rId46"/>
    <p:sldId id="395" r:id="rId47"/>
    <p:sldId id="396" r:id="rId48"/>
    <p:sldId id="399" r:id="rId49"/>
    <p:sldId id="400" r:id="rId50"/>
    <p:sldId id="417" r:id="rId51"/>
    <p:sldId id="401" r:id="rId52"/>
    <p:sldId id="402" r:id="rId53"/>
    <p:sldId id="367" r:id="rId54"/>
    <p:sldId id="368" r:id="rId55"/>
    <p:sldId id="369" r:id="rId56"/>
    <p:sldId id="370" r:id="rId57"/>
    <p:sldId id="371" r:id="rId58"/>
    <p:sldId id="372" r:id="rId59"/>
    <p:sldId id="373" r:id="rId60"/>
    <p:sldId id="398" r:id="rId61"/>
    <p:sldId id="376" r:id="rId62"/>
    <p:sldId id="377" r:id="rId63"/>
    <p:sldId id="378" r:id="rId64"/>
    <p:sldId id="379" r:id="rId65"/>
    <p:sldId id="383" r:id="rId66"/>
    <p:sldId id="380" r:id="rId67"/>
    <p:sldId id="384" r:id="rId68"/>
    <p:sldId id="385" r:id="rId69"/>
    <p:sldId id="381" r:id="rId70"/>
    <p:sldId id="382" r:id="rId71"/>
    <p:sldId id="374" r:id="rId72"/>
    <p:sldId id="266" r:id="rId73"/>
    <p:sldId id="386" r:id="rId74"/>
    <p:sldId id="267" r:id="rId75"/>
    <p:sldId id="279" r:id="rId76"/>
    <p:sldId id="387" r:id="rId77"/>
    <p:sldId id="289" r:id="rId78"/>
    <p:sldId id="291" r:id="rId79"/>
    <p:sldId id="292" r:id="rId80"/>
    <p:sldId id="301" r:id="rId81"/>
    <p:sldId id="302" r:id="rId82"/>
    <p:sldId id="303" r:id="rId83"/>
    <p:sldId id="304" r:id="rId84"/>
    <p:sldId id="305" r:id="rId85"/>
    <p:sldId id="403" r:id="rId86"/>
    <p:sldId id="404" r:id="rId87"/>
    <p:sldId id="405" r:id="rId88"/>
    <p:sldId id="406" r:id="rId89"/>
    <p:sldId id="407" r:id="rId90"/>
    <p:sldId id="411" r:id="rId91"/>
    <p:sldId id="418" r:id="rId92"/>
    <p:sldId id="422" r:id="rId93"/>
    <p:sldId id="423" r:id="rId94"/>
    <p:sldId id="447" r:id="rId95"/>
    <p:sldId id="448" r:id="rId96"/>
    <p:sldId id="449" r:id="rId97"/>
    <p:sldId id="450" r:id="rId98"/>
    <p:sldId id="451" r:id="rId99"/>
    <p:sldId id="452" r:id="rId100"/>
    <p:sldId id="453" r:id="rId101"/>
    <p:sldId id="454" r:id="rId102"/>
    <p:sldId id="455" r:id="rId103"/>
    <p:sldId id="456" r:id="rId104"/>
    <p:sldId id="457" r:id="rId105"/>
    <p:sldId id="458" r:id="rId106"/>
    <p:sldId id="459" r:id="rId107"/>
    <p:sldId id="460" r:id="rId108"/>
    <p:sldId id="461" r:id="rId109"/>
    <p:sldId id="462" r:id="rId110"/>
    <p:sldId id="463" r:id="rId111"/>
    <p:sldId id="465" r:id="rId112"/>
    <p:sldId id="466" r:id="rId113"/>
    <p:sldId id="467" r:id="rId114"/>
    <p:sldId id="468" r:id="rId1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417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FADFE-FE2A-4D19-9494-D6396BF0E6F9}" type="datetimeFigureOut">
              <a:rPr kumimoji="1" lang="ja-JP" altLang="en-US" smtClean="0"/>
              <a:pPr/>
              <a:t>2015/2/26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49970-6FA9-4C26-B1B0-BB119611A063}" type="slidenum">
              <a:rPr kumimoji="1" lang="ja-JP" altLang="en-US" smtClean="0"/>
              <a:pPr/>
              <a:t>&lt;#&gt;</a:t>
            </a:fld>
            <a:endParaRPr kumimoji="1" lang="ja-JP" altLang="en-US"/>
          </a:p>
        </p:txBody>
      </p:sp>
    </p:spTree>
    <p:extLst>
      <p:ext uri="{BB962C8B-B14F-4D97-AF65-F5344CB8AC3E}">
        <p14:creationId xmlns:p14="http://schemas.microsoft.com/office/powerpoint/2010/main" xmlns="" val="9692356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nkmparis.fr/actualites/carnet-campagne/stations-fantomes-projets" TargetMode="External"/><Relationship Id="rId2" Type="http://schemas.openxmlformats.org/officeDocument/2006/relationships/slide" Target="../slides/slide60.xml"/><Relationship Id="rId1" Type="http://schemas.openxmlformats.org/officeDocument/2006/relationships/notesMaster" Target="../notesMasters/notesMaster1.xml"/><Relationship Id="rId5" Type="http://schemas.openxmlformats.org/officeDocument/2006/relationships/hyperlink" Target="http://www.dailymail.co.uk/news/article-2358630/Pictured-Illegal-party-abandoned-subway-station-seven-stories-streets-New-York-City.html" TargetMode="External"/><Relationship Id="rId4" Type="http://schemas.openxmlformats.org/officeDocument/2006/relationships/hyperlink" Target="http://www.dezeen.com/2014/02/04/under-the-bridge-stockholm-visiondivision/"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 xmlns:p14="http://schemas.microsoft.com/office/powerpoint/2010/main"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10</a:t>
            </a:fld>
            <a:endParaRPr kumimoji="1" lang="ja-JP"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100</a:t>
            </a:fld>
            <a:endParaRPr kumimoji="1" lang="ja-JP" altLang="en-US"/>
          </a:p>
        </p:txBody>
      </p:sp>
    </p:spTree>
    <p:extLst>
      <p:ext uri="{BB962C8B-B14F-4D97-AF65-F5344CB8AC3E}">
        <p14:creationId xmlns:p14="http://schemas.microsoft.com/office/powerpoint/2010/main" xmlns="" val="33009278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101</a:t>
            </a:fld>
            <a:endParaRPr kumimoji="1" lang="ja-JP" altLang="en-US"/>
          </a:p>
        </p:txBody>
      </p:sp>
    </p:spTree>
    <p:extLst>
      <p:ext uri="{BB962C8B-B14F-4D97-AF65-F5344CB8AC3E}">
        <p14:creationId xmlns:p14="http://schemas.microsoft.com/office/powerpoint/2010/main" xmlns="" val="16632847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102</a:t>
            </a:fld>
            <a:endParaRPr kumimoji="1" lang="ja-JP" altLang="en-US"/>
          </a:p>
        </p:txBody>
      </p:sp>
    </p:spTree>
    <p:extLst>
      <p:ext uri="{BB962C8B-B14F-4D97-AF65-F5344CB8AC3E}">
        <p14:creationId xmlns:p14="http://schemas.microsoft.com/office/powerpoint/2010/main" xmlns="" val="324150780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103</a:t>
            </a:fld>
            <a:endParaRPr kumimoji="1" lang="ja-JP" altLang="en-US"/>
          </a:p>
        </p:txBody>
      </p:sp>
    </p:spTree>
    <p:extLst>
      <p:ext uri="{BB962C8B-B14F-4D97-AF65-F5344CB8AC3E}">
        <p14:creationId xmlns:p14="http://schemas.microsoft.com/office/powerpoint/2010/main" xmlns="" val="32330574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104</a:t>
            </a:fld>
            <a:endParaRPr kumimoji="1" lang="ja-JP" altLang="en-US"/>
          </a:p>
        </p:txBody>
      </p:sp>
    </p:spTree>
    <p:extLst>
      <p:ext uri="{BB962C8B-B14F-4D97-AF65-F5344CB8AC3E}">
        <p14:creationId xmlns:p14="http://schemas.microsoft.com/office/powerpoint/2010/main" xmlns="" val="31627179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105</a:t>
            </a:fld>
            <a:endParaRPr kumimoji="1" lang="ja-JP" altLang="en-US"/>
          </a:p>
        </p:txBody>
      </p:sp>
    </p:spTree>
    <p:extLst>
      <p:ext uri="{BB962C8B-B14F-4D97-AF65-F5344CB8AC3E}">
        <p14:creationId xmlns:p14="http://schemas.microsoft.com/office/powerpoint/2010/main" xmlns="" val="250761825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106</a:t>
            </a:fld>
            <a:endParaRPr kumimoji="1" lang="ja-JP" altLang="en-US"/>
          </a:p>
        </p:txBody>
      </p:sp>
    </p:spTree>
    <p:extLst>
      <p:ext uri="{BB962C8B-B14F-4D97-AF65-F5344CB8AC3E}">
        <p14:creationId xmlns:p14="http://schemas.microsoft.com/office/powerpoint/2010/main" xmlns="" val="315250668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107</a:t>
            </a:fld>
            <a:endParaRPr kumimoji="1" lang="ja-JP" altLang="en-US"/>
          </a:p>
        </p:txBody>
      </p:sp>
    </p:spTree>
    <p:extLst>
      <p:ext uri="{BB962C8B-B14F-4D97-AF65-F5344CB8AC3E}">
        <p14:creationId xmlns:p14="http://schemas.microsoft.com/office/powerpoint/2010/main" xmlns="" val="3701502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108</a:t>
            </a:fld>
            <a:endParaRPr kumimoji="1" lang="ja-JP" altLang="en-US"/>
          </a:p>
        </p:txBody>
      </p:sp>
    </p:spTree>
    <p:extLst>
      <p:ext uri="{BB962C8B-B14F-4D97-AF65-F5344CB8AC3E}">
        <p14:creationId xmlns:p14="http://schemas.microsoft.com/office/powerpoint/2010/main" xmlns="" val="310919901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109</a:t>
            </a:fld>
            <a:endParaRPr kumimoji="1" lang="ja-JP" altLang="en-US"/>
          </a:p>
        </p:txBody>
      </p:sp>
    </p:spTree>
    <p:extLst>
      <p:ext uri="{BB962C8B-B14F-4D97-AF65-F5344CB8AC3E}">
        <p14:creationId xmlns:p14="http://schemas.microsoft.com/office/powerpoint/2010/main" xmlns="" val="1215060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11</a:t>
            </a:fld>
            <a:endParaRPr kumimoji="1" lang="ja-JP"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110</a:t>
            </a:fld>
            <a:endParaRPr kumimoji="1" lang="ja-JP" altLang="en-US"/>
          </a:p>
        </p:txBody>
      </p:sp>
    </p:spTree>
    <p:extLst>
      <p:ext uri="{BB962C8B-B14F-4D97-AF65-F5344CB8AC3E}">
        <p14:creationId xmlns:p14="http://schemas.microsoft.com/office/powerpoint/2010/main" xmlns="" val="268685183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111</a:t>
            </a:fld>
            <a:endParaRPr kumimoji="1" lang="ja-JP" altLang="en-US"/>
          </a:p>
        </p:txBody>
      </p:sp>
    </p:spTree>
    <p:extLst>
      <p:ext uri="{BB962C8B-B14F-4D97-AF65-F5344CB8AC3E}">
        <p14:creationId xmlns:p14="http://schemas.microsoft.com/office/powerpoint/2010/main" xmlns="" val="103589477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112</a:t>
            </a:fld>
            <a:endParaRPr kumimoji="1" lang="ja-JP" altLang="en-US"/>
          </a:p>
        </p:txBody>
      </p:sp>
    </p:spTree>
    <p:extLst>
      <p:ext uri="{BB962C8B-B14F-4D97-AF65-F5344CB8AC3E}">
        <p14:creationId xmlns:p14="http://schemas.microsoft.com/office/powerpoint/2010/main" xmlns="" val="118480555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AC130D-1339-4E6A-8848-CFE5151B09A2}" type="slidenum">
              <a:rPr kumimoji="1" lang="ja-JP" altLang="en-US" smtClean="0"/>
              <a:pPr/>
              <a:t>113</a:t>
            </a:fld>
            <a:endParaRPr kumimoji="1" lang="ja-JP" altLang="en-US"/>
          </a:p>
        </p:txBody>
      </p:sp>
    </p:spTree>
    <p:extLst>
      <p:ext uri="{BB962C8B-B14F-4D97-AF65-F5344CB8AC3E}">
        <p14:creationId xmlns:p14="http://schemas.microsoft.com/office/powerpoint/2010/main" xmlns="" val="226572693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AC130D-1339-4E6A-8848-CFE5151B09A2}" type="slidenum">
              <a:rPr kumimoji="1" lang="ja-JP" altLang="en-US" smtClean="0"/>
              <a:pPr/>
              <a:t>114</a:t>
            </a:fld>
            <a:endParaRPr kumimoji="1" lang="ja-JP" altLang="en-US"/>
          </a:p>
        </p:txBody>
      </p:sp>
    </p:spTree>
    <p:extLst>
      <p:ext uri="{BB962C8B-B14F-4D97-AF65-F5344CB8AC3E}">
        <p14:creationId xmlns:p14="http://schemas.microsoft.com/office/powerpoint/2010/main" xmlns="" val="268887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a:t>
            </a:fld>
            <a:endParaRPr kumimoji="1" lang="ja-JP" altLang="en-US"/>
          </a:p>
        </p:txBody>
      </p:sp>
    </p:spTree>
    <p:extLst>
      <p:ext uri="{BB962C8B-B14F-4D97-AF65-F5344CB8AC3E}">
        <p14:creationId xmlns:p14="http://schemas.microsoft.com/office/powerpoint/2010/main" xmlns="" val="4089530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29</a:t>
            </a:fld>
            <a:endParaRPr kumimoji="1" lang="ja-JP" altLang="en-US"/>
          </a:p>
        </p:txBody>
      </p:sp>
    </p:spTree>
    <p:extLst>
      <p:ext uri="{BB962C8B-B14F-4D97-AF65-F5344CB8AC3E}">
        <p14:creationId xmlns:p14="http://schemas.microsoft.com/office/powerpoint/2010/main" xmlns="" val="424526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30</a:t>
            </a:fld>
            <a:endParaRPr kumimoji="1" lang="ja-JP" altLang="en-US"/>
          </a:p>
        </p:txBody>
      </p:sp>
    </p:spTree>
    <p:extLst>
      <p:ext uri="{BB962C8B-B14F-4D97-AF65-F5344CB8AC3E}">
        <p14:creationId xmlns:p14="http://schemas.microsoft.com/office/powerpoint/2010/main" xmlns="" val="943714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32</a:t>
            </a:fld>
            <a:endParaRPr kumimoji="1" lang="ja-JP" altLang="en-US"/>
          </a:p>
        </p:txBody>
      </p:sp>
    </p:spTree>
    <p:extLst>
      <p:ext uri="{BB962C8B-B14F-4D97-AF65-F5344CB8AC3E}">
        <p14:creationId xmlns:p14="http://schemas.microsoft.com/office/powerpoint/2010/main" xmlns="" val="3985525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34</a:t>
            </a:fld>
            <a:endParaRPr kumimoji="1" lang="ja-JP" altLang="en-US"/>
          </a:p>
        </p:txBody>
      </p:sp>
    </p:spTree>
    <p:extLst>
      <p:ext uri="{BB962C8B-B14F-4D97-AF65-F5344CB8AC3E}">
        <p14:creationId xmlns:p14="http://schemas.microsoft.com/office/powerpoint/2010/main" xmlns="" val="4200975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35</a:t>
            </a:fld>
            <a:endParaRPr kumimoji="1" lang="ja-JP" altLang="en-US"/>
          </a:p>
        </p:txBody>
      </p:sp>
    </p:spTree>
    <p:extLst>
      <p:ext uri="{BB962C8B-B14F-4D97-AF65-F5344CB8AC3E}">
        <p14:creationId xmlns:p14="http://schemas.microsoft.com/office/powerpoint/2010/main" xmlns="" val="2922461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36</a:t>
            </a:fld>
            <a:endParaRPr kumimoji="1" lang="ja-JP" altLang="en-US"/>
          </a:p>
        </p:txBody>
      </p:sp>
    </p:spTree>
    <p:extLst>
      <p:ext uri="{BB962C8B-B14F-4D97-AF65-F5344CB8AC3E}">
        <p14:creationId xmlns:p14="http://schemas.microsoft.com/office/powerpoint/2010/main" xmlns="" val="180567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38</a:t>
            </a:fld>
            <a:endParaRPr kumimoji="1" lang="ja-JP" altLang="en-US"/>
          </a:p>
        </p:txBody>
      </p:sp>
    </p:spTree>
    <p:extLst>
      <p:ext uri="{BB962C8B-B14F-4D97-AF65-F5344CB8AC3E}">
        <p14:creationId xmlns:p14="http://schemas.microsoft.com/office/powerpoint/2010/main" xmlns="" val="185650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40</a:t>
            </a:fld>
            <a:endParaRPr kumimoji="1" lang="ja-JP" altLang="en-US"/>
          </a:p>
        </p:txBody>
      </p:sp>
    </p:spTree>
    <p:extLst>
      <p:ext uri="{BB962C8B-B14F-4D97-AF65-F5344CB8AC3E}">
        <p14:creationId xmlns:p14="http://schemas.microsoft.com/office/powerpoint/2010/main" xmlns="" val="3329491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41</a:t>
            </a:fld>
            <a:endParaRPr kumimoji="1" lang="ja-JP" altLang="en-US"/>
          </a:p>
        </p:txBody>
      </p:sp>
    </p:spTree>
    <p:extLst>
      <p:ext uri="{BB962C8B-B14F-4D97-AF65-F5344CB8AC3E}">
        <p14:creationId xmlns:p14="http://schemas.microsoft.com/office/powerpoint/2010/main" xmlns="" val="4139110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42</a:t>
            </a:fld>
            <a:endParaRPr kumimoji="1" lang="ja-JP" altLang="en-US"/>
          </a:p>
        </p:txBody>
      </p:sp>
    </p:spTree>
    <p:extLst>
      <p:ext uri="{BB962C8B-B14F-4D97-AF65-F5344CB8AC3E}">
        <p14:creationId xmlns:p14="http://schemas.microsoft.com/office/powerpoint/2010/main" xmlns="" val="1572877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43</a:t>
            </a:fld>
            <a:endParaRPr kumimoji="1" lang="ja-JP" altLang="en-US"/>
          </a:p>
        </p:txBody>
      </p:sp>
    </p:spTree>
    <p:extLst>
      <p:ext uri="{BB962C8B-B14F-4D97-AF65-F5344CB8AC3E}">
        <p14:creationId xmlns:p14="http://schemas.microsoft.com/office/powerpoint/2010/main" xmlns="" val="1438014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45</a:t>
            </a:fld>
            <a:endParaRPr kumimoji="1" lang="ja-JP" altLang="en-US"/>
          </a:p>
        </p:txBody>
      </p:sp>
    </p:spTree>
    <p:extLst>
      <p:ext uri="{BB962C8B-B14F-4D97-AF65-F5344CB8AC3E}">
        <p14:creationId xmlns:p14="http://schemas.microsoft.com/office/powerpoint/2010/main" xmlns="" val="26771189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46</a:t>
            </a:fld>
            <a:endParaRPr kumimoji="1" lang="ja-JP" altLang="en-US"/>
          </a:p>
        </p:txBody>
      </p:sp>
    </p:spTree>
    <p:extLst>
      <p:ext uri="{BB962C8B-B14F-4D97-AF65-F5344CB8AC3E}">
        <p14:creationId xmlns:p14="http://schemas.microsoft.com/office/powerpoint/2010/main" xmlns="" val="2291221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47</a:t>
            </a:fld>
            <a:endParaRPr kumimoji="1" lang="ja-JP" altLang="en-US"/>
          </a:p>
        </p:txBody>
      </p:sp>
    </p:spTree>
    <p:extLst>
      <p:ext uri="{BB962C8B-B14F-4D97-AF65-F5344CB8AC3E}">
        <p14:creationId xmlns:p14="http://schemas.microsoft.com/office/powerpoint/2010/main" xmlns="" val="41791724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48</a:t>
            </a:fld>
            <a:endParaRPr kumimoji="1" lang="ja-JP" altLang="en-US"/>
          </a:p>
        </p:txBody>
      </p:sp>
    </p:spTree>
    <p:extLst>
      <p:ext uri="{BB962C8B-B14F-4D97-AF65-F5344CB8AC3E}">
        <p14:creationId xmlns:p14="http://schemas.microsoft.com/office/powerpoint/2010/main" xmlns="" val="3576153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49</a:t>
            </a:fld>
            <a:endParaRPr kumimoji="1" lang="ja-JP" altLang="en-US"/>
          </a:p>
        </p:txBody>
      </p:sp>
    </p:spTree>
    <p:extLst>
      <p:ext uri="{BB962C8B-B14F-4D97-AF65-F5344CB8AC3E}">
        <p14:creationId xmlns:p14="http://schemas.microsoft.com/office/powerpoint/2010/main" xmlns="" val="374938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51</a:t>
            </a:fld>
            <a:endParaRPr kumimoji="1" lang="ja-JP" altLang="en-US"/>
          </a:p>
        </p:txBody>
      </p:sp>
    </p:spTree>
    <p:extLst>
      <p:ext uri="{BB962C8B-B14F-4D97-AF65-F5344CB8AC3E}">
        <p14:creationId xmlns:p14="http://schemas.microsoft.com/office/powerpoint/2010/main" xmlns="" val="3837495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52</a:t>
            </a:fld>
            <a:endParaRPr kumimoji="1" lang="ja-JP" altLang="en-US"/>
          </a:p>
        </p:txBody>
      </p:sp>
    </p:spTree>
    <p:extLst>
      <p:ext uri="{BB962C8B-B14F-4D97-AF65-F5344CB8AC3E}">
        <p14:creationId xmlns:p14="http://schemas.microsoft.com/office/powerpoint/2010/main" xmlns="" val="18358885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53</a:t>
            </a:fld>
            <a:endParaRPr kumimoji="1" lang="ja-JP" altLang="en-US"/>
          </a:p>
        </p:txBody>
      </p:sp>
    </p:spTree>
    <p:extLst>
      <p:ext uri="{BB962C8B-B14F-4D97-AF65-F5344CB8AC3E}">
        <p14:creationId xmlns:p14="http://schemas.microsoft.com/office/powerpoint/2010/main" xmlns="" val="4593191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54</a:t>
            </a:fld>
            <a:endParaRPr kumimoji="1" lang="ja-JP" altLang="en-US"/>
          </a:p>
        </p:txBody>
      </p:sp>
    </p:spTree>
    <p:extLst>
      <p:ext uri="{BB962C8B-B14F-4D97-AF65-F5344CB8AC3E}">
        <p14:creationId xmlns:p14="http://schemas.microsoft.com/office/powerpoint/2010/main" xmlns="" val="13547978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55</a:t>
            </a:fld>
            <a:endParaRPr kumimoji="1" lang="ja-JP" altLang="en-US"/>
          </a:p>
        </p:txBody>
      </p:sp>
    </p:spTree>
    <p:extLst>
      <p:ext uri="{BB962C8B-B14F-4D97-AF65-F5344CB8AC3E}">
        <p14:creationId xmlns:p14="http://schemas.microsoft.com/office/powerpoint/2010/main" xmlns="" val="2587654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56</a:t>
            </a:fld>
            <a:endParaRPr kumimoji="1" lang="ja-JP" altLang="en-US"/>
          </a:p>
        </p:txBody>
      </p:sp>
    </p:spTree>
    <p:extLst>
      <p:ext uri="{BB962C8B-B14F-4D97-AF65-F5344CB8AC3E}">
        <p14:creationId xmlns:p14="http://schemas.microsoft.com/office/powerpoint/2010/main" xmlns="" val="1875245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57</a:t>
            </a:fld>
            <a:endParaRPr kumimoji="1" lang="ja-JP" altLang="en-US"/>
          </a:p>
        </p:txBody>
      </p:sp>
    </p:spTree>
    <p:extLst>
      <p:ext uri="{BB962C8B-B14F-4D97-AF65-F5344CB8AC3E}">
        <p14:creationId xmlns:p14="http://schemas.microsoft.com/office/powerpoint/2010/main" xmlns="" val="2670049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58</a:t>
            </a:fld>
            <a:endParaRPr kumimoji="1" lang="ja-JP" altLang="en-US"/>
          </a:p>
        </p:txBody>
      </p:sp>
    </p:spTree>
    <p:extLst>
      <p:ext uri="{BB962C8B-B14F-4D97-AF65-F5344CB8AC3E}">
        <p14:creationId xmlns:p14="http://schemas.microsoft.com/office/powerpoint/2010/main" xmlns="" val="6083569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59</a:t>
            </a:fld>
            <a:endParaRPr kumimoji="1" lang="ja-JP" altLang="en-US"/>
          </a:p>
        </p:txBody>
      </p:sp>
    </p:spTree>
    <p:extLst>
      <p:ext uri="{BB962C8B-B14F-4D97-AF65-F5344CB8AC3E}">
        <p14:creationId xmlns:p14="http://schemas.microsoft.com/office/powerpoint/2010/main" xmlns="" val="205177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このプランを提案したのは、パリ市長候補のナタリー・コシウスコ＝モリゼ（</a:t>
            </a:r>
            <a:r>
              <a:rPr lang="en-US" altLang="ja-JP" dirty="0" smtClean="0"/>
              <a:t>Nathalie Kosciusko-</a:t>
            </a:r>
            <a:r>
              <a:rPr lang="en-US" altLang="ja-JP" dirty="0" err="1" smtClean="0"/>
              <a:t>Morizet</a:t>
            </a:r>
            <a:r>
              <a:rPr lang="ja-JP" altLang="en-US" dirty="0" smtClean="0"/>
              <a:t>）さん。画像は彼女が、建築家</a:t>
            </a:r>
            <a:r>
              <a:rPr lang="en-US" altLang="ja-JP" dirty="0" err="1" smtClean="0"/>
              <a:t>Manal</a:t>
            </a:r>
            <a:r>
              <a:rPr lang="en-US" altLang="ja-JP" dirty="0" smtClean="0"/>
              <a:t> </a:t>
            </a:r>
            <a:r>
              <a:rPr lang="en-US" altLang="ja-JP" dirty="0" err="1" smtClean="0"/>
              <a:t>Rachdi</a:t>
            </a:r>
            <a:r>
              <a:rPr lang="ja-JP" altLang="en-US" dirty="0" err="1" smtClean="0"/>
              <a:t>さんと</a:t>
            </a:r>
            <a:r>
              <a:rPr lang="ja-JP" altLang="en-US" dirty="0" smtClean="0"/>
              <a:t>都市計画家</a:t>
            </a:r>
            <a:r>
              <a:rPr lang="en-US" altLang="ja-JP" dirty="0" smtClean="0"/>
              <a:t>Nicolas </a:t>
            </a:r>
            <a:r>
              <a:rPr lang="en-US" altLang="ja-JP" dirty="0" err="1" smtClean="0"/>
              <a:t>Laisné</a:t>
            </a:r>
            <a:r>
              <a:rPr lang="ja-JP" altLang="en-US" dirty="0" err="1" smtClean="0"/>
              <a:t>さんと</a:t>
            </a:r>
            <a:r>
              <a:rPr lang="ja-JP" altLang="en-US" dirty="0" smtClean="0"/>
              <a:t>ともに制作した、この再開発計画の</a:t>
            </a:r>
            <a:r>
              <a:rPr lang="ja-JP" altLang="en-US" dirty="0" smtClean="0">
                <a:hlinkClick r:id="rId3"/>
              </a:rPr>
              <a:t>デザイン画</a:t>
            </a:r>
            <a:r>
              <a:rPr lang="ja-JP" altLang="en-US" dirty="0" smtClean="0"/>
              <a:t>です。コシウスコ＝モリゼさんのプランは、再開発といってもありきたりな施設にするのではなく、</a:t>
            </a:r>
            <a:r>
              <a:rPr lang="ja-JP" altLang="en-US" b="1" dirty="0" smtClean="0"/>
              <a:t>廃駅をプールやナイトクラブ</a:t>
            </a:r>
            <a:r>
              <a:rPr lang="ja-JP" altLang="en-US" dirty="0" smtClean="0"/>
              <a:t>へと変えようとしているのが特徴です。廃墟となった駅を使ったクラブでパーティーなんて盛り上がりそう！他の国々でもデッドスペースの有効活用を行っているようです。例えばスウェーデン、ストックホルムの</a:t>
            </a:r>
            <a:r>
              <a:rPr lang="en-US" altLang="ja-JP" dirty="0" err="1" smtClean="0"/>
              <a:t>Tranebergbron</a:t>
            </a:r>
            <a:r>
              <a:rPr lang="ja-JP" altLang="en-US" dirty="0" smtClean="0"/>
              <a:t>橋の下の空っぽな空間。とあるデザインスタジオが、そこを</a:t>
            </a:r>
            <a:r>
              <a:rPr lang="ja-JP" altLang="en-US" dirty="0" smtClean="0">
                <a:hlinkClick r:id="rId4"/>
              </a:rPr>
              <a:t>屋根付きの遊歩道と屋外シアター、そしてアートギャラリーに変える計画を提案</a:t>
            </a:r>
            <a:r>
              <a:rPr lang="ja-JP" altLang="en-US" dirty="0" smtClean="0"/>
              <a:t>したそうです。さらにニューヨークの場合は、非合法ではあるものの</a:t>
            </a:r>
            <a:r>
              <a:rPr lang="ja-JP" altLang="en-US" dirty="0" smtClean="0">
                <a:hlinkClick r:id="rId5"/>
              </a:rPr>
              <a:t>封鎖された地下鉄の駅構内が有名なアンダーグラウンドのパーティー会場だった</a:t>
            </a:r>
            <a:r>
              <a:rPr lang="ja-JP" altLang="en-US" dirty="0" smtClean="0"/>
              <a:t>んだとか。</a:t>
            </a:r>
          </a:p>
          <a:p>
            <a:r>
              <a:rPr lang="ja-JP" altLang="en-US" dirty="0" smtClean="0"/>
              <a:t>こういった例もあるので、公共施設を再開発するというアイデア自体は真新しいものではありません。それでも、コシウスコ＝モリゼさんが提案する再開発プランはもし実現したとすれば、その内容が群を抜いてアグレッシブと言えそうです。</a:t>
            </a:r>
          </a:p>
          <a:p>
            <a:r>
              <a:rPr lang="ja-JP" altLang="en-US" smtClean="0"/>
              <a:t>訳者はこの記事を読んで、映画「Ｖフォー・ヴェンデッタ」に出てくる、ロンドン地下鉄構内を改装したアジトを思い出したのですが、その内装も今回のデザイン画も、地下鉄の廃駅を改装するとどうしてこんなにもセンスの良いものが出来上がるのかが気になりました。</a:t>
            </a:r>
          </a:p>
          <a:p>
            <a:endParaRPr kumimoji="1" lang="ja-JP" altLang="en-US" dirty="0"/>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60</a:t>
            </a:fld>
            <a:endParaRPr kumimoji="1" lang="ja-JP" altLang="en-US"/>
          </a:p>
        </p:txBody>
      </p:sp>
    </p:spTree>
    <p:extLst>
      <p:ext uri="{BB962C8B-B14F-4D97-AF65-F5344CB8AC3E}">
        <p14:creationId xmlns:p14="http://schemas.microsoft.com/office/powerpoint/2010/main" xmlns="" val="3899685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61</a:t>
            </a:fld>
            <a:endParaRPr kumimoji="1" lang="ja-JP" altLang="en-US"/>
          </a:p>
        </p:txBody>
      </p:sp>
    </p:spTree>
    <p:extLst>
      <p:ext uri="{BB962C8B-B14F-4D97-AF65-F5344CB8AC3E}">
        <p14:creationId xmlns:p14="http://schemas.microsoft.com/office/powerpoint/2010/main" xmlns="" val="4051582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62</a:t>
            </a:fld>
            <a:endParaRPr kumimoji="1" lang="ja-JP" altLang="en-US"/>
          </a:p>
        </p:txBody>
      </p:sp>
    </p:spTree>
    <p:extLst>
      <p:ext uri="{BB962C8B-B14F-4D97-AF65-F5344CB8AC3E}">
        <p14:creationId xmlns:p14="http://schemas.microsoft.com/office/powerpoint/2010/main" xmlns="" val="55334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63</a:t>
            </a:fld>
            <a:endParaRPr kumimoji="1" lang="ja-JP" altLang="en-US"/>
          </a:p>
        </p:txBody>
      </p:sp>
    </p:spTree>
    <p:extLst>
      <p:ext uri="{BB962C8B-B14F-4D97-AF65-F5344CB8AC3E}">
        <p14:creationId xmlns:p14="http://schemas.microsoft.com/office/powerpoint/2010/main" xmlns="" val="37564381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64</a:t>
            </a:fld>
            <a:endParaRPr kumimoji="1" lang="ja-JP" altLang="en-US"/>
          </a:p>
        </p:txBody>
      </p:sp>
    </p:spTree>
    <p:extLst>
      <p:ext uri="{BB962C8B-B14F-4D97-AF65-F5344CB8AC3E}">
        <p14:creationId xmlns:p14="http://schemas.microsoft.com/office/powerpoint/2010/main" xmlns="" val="36478297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65</a:t>
            </a:fld>
            <a:endParaRPr kumimoji="1" lang="ja-JP" altLang="en-US"/>
          </a:p>
        </p:txBody>
      </p:sp>
    </p:spTree>
    <p:extLst>
      <p:ext uri="{BB962C8B-B14F-4D97-AF65-F5344CB8AC3E}">
        <p14:creationId xmlns:p14="http://schemas.microsoft.com/office/powerpoint/2010/main" xmlns="" val="41887124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66</a:t>
            </a:fld>
            <a:endParaRPr kumimoji="1" lang="ja-JP" altLang="en-US"/>
          </a:p>
        </p:txBody>
      </p:sp>
    </p:spTree>
    <p:extLst>
      <p:ext uri="{BB962C8B-B14F-4D97-AF65-F5344CB8AC3E}">
        <p14:creationId xmlns:p14="http://schemas.microsoft.com/office/powerpoint/2010/main" xmlns="" val="4473301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67</a:t>
            </a:fld>
            <a:endParaRPr kumimoji="1" lang="ja-JP" altLang="en-US"/>
          </a:p>
        </p:txBody>
      </p:sp>
    </p:spTree>
    <p:extLst>
      <p:ext uri="{BB962C8B-B14F-4D97-AF65-F5344CB8AC3E}">
        <p14:creationId xmlns:p14="http://schemas.microsoft.com/office/powerpoint/2010/main" xmlns="" val="3704211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68</a:t>
            </a:fld>
            <a:endParaRPr kumimoji="1" lang="ja-JP" altLang="en-US"/>
          </a:p>
        </p:txBody>
      </p:sp>
    </p:spTree>
    <p:extLst>
      <p:ext uri="{BB962C8B-B14F-4D97-AF65-F5344CB8AC3E}">
        <p14:creationId xmlns:p14="http://schemas.microsoft.com/office/powerpoint/2010/main" xmlns="" val="2650535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69</a:t>
            </a:fld>
            <a:endParaRPr kumimoji="1" lang="ja-JP" altLang="en-US"/>
          </a:p>
        </p:txBody>
      </p:sp>
    </p:spTree>
    <p:extLst>
      <p:ext uri="{BB962C8B-B14F-4D97-AF65-F5344CB8AC3E}">
        <p14:creationId xmlns:p14="http://schemas.microsoft.com/office/powerpoint/2010/main" xmlns="" val="27893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a:t>
            </a:fld>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70</a:t>
            </a:fld>
            <a:endParaRPr kumimoji="1" lang="ja-JP" altLang="en-US"/>
          </a:p>
        </p:txBody>
      </p:sp>
    </p:spTree>
    <p:extLst>
      <p:ext uri="{BB962C8B-B14F-4D97-AF65-F5344CB8AC3E}">
        <p14:creationId xmlns:p14="http://schemas.microsoft.com/office/powerpoint/2010/main" xmlns="" val="20219910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71</a:t>
            </a:fld>
            <a:endParaRPr kumimoji="1" lang="ja-JP" altLang="en-US"/>
          </a:p>
        </p:txBody>
      </p:sp>
    </p:spTree>
    <p:extLst>
      <p:ext uri="{BB962C8B-B14F-4D97-AF65-F5344CB8AC3E}">
        <p14:creationId xmlns:p14="http://schemas.microsoft.com/office/powerpoint/2010/main" xmlns="" val="16073365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72</a:t>
            </a:fld>
            <a:endParaRPr kumimoji="1" lang="ja-JP" altLang="en-US"/>
          </a:p>
        </p:txBody>
      </p:sp>
    </p:spTree>
    <p:extLst>
      <p:ext uri="{BB962C8B-B14F-4D97-AF65-F5344CB8AC3E}">
        <p14:creationId xmlns:p14="http://schemas.microsoft.com/office/powerpoint/2010/main" xmlns="" val="13646506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73</a:t>
            </a:fld>
            <a:endParaRPr kumimoji="1" lang="ja-JP" altLang="en-US"/>
          </a:p>
        </p:txBody>
      </p:sp>
    </p:spTree>
    <p:extLst>
      <p:ext uri="{BB962C8B-B14F-4D97-AF65-F5344CB8AC3E}">
        <p14:creationId xmlns:p14="http://schemas.microsoft.com/office/powerpoint/2010/main" xmlns="" val="39680105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74</a:t>
            </a:fld>
            <a:endParaRPr kumimoji="1" lang="ja-JP" altLang="en-US"/>
          </a:p>
        </p:txBody>
      </p:sp>
    </p:spTree>
    <p:extLst>
      <p:ext uri="{BB962C8B-B14F-4D97-AF65-F5344CB8AC3E}">
        <p14:creationId xmlns:p14="http://schemas.microsoft.com/office/powerpoint/2010/main" xmlns="" val="20362849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75</a:t>
            </a:fld>
            <a:endParaRPr kumimoji="1" lang="ja-JP" altLang="en-US"/>
          </a:p>
        </p:txBody>
      </p:sp>
    </p:spTree>
    <p:extLst>
      <p:ext uri="{BB962C8B-B14F-4D97-AF65-F5344CB8AC3E}">
        <p14:creationId xmlns:p14="http://schemas.microsoft.com/office/powerpoint/2010/main" xmlns="" val="18793783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76</a:t>
            </a:fld>
            <a:endParaRPr kumimoji="1" lang="ja-JP" altLang="en-US"/>
          </a:p>
        </p:txBody>
      </p:sp>
    </p:spTree>
    <p:extLst>
      <p:ext uri="{BB962C8B-B14F-4D97-AF65-F5344CB8AC3E}">
        <p14:creationId xmlns:p14="http://schemas.microsoft.com/office/powerpoint/2010/main" xmlns="" val="6458874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77</a:t>
            </a:fld>
            <a:endParaRPr kumimoji="1" lang="ja-JP" altLang="en-US"/>
          </a:p>
        </p:txBody>
      </p:sp>
    </p:spTree>
    <p:extLst>
      <p:ext uri="{BB962C8B-B14F-4D97-AF65-F5344CB8AC3E}">
        <p14:creationId xmlns:p14="http://schemas.microsoft.com/office/powerpoint/2010/main" xmlns="" val="13830264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78</a:t>
            </a:fld>
            <a:endParaRPr kumimoji="1" lang="ja-JP" altLang="en-US"/>
          </a:p>
        </p:txBody>
      </p:sp>
    </p:spTree>
    <p:extLst>
      <p:ext uri="{BB962C8B-B14F-4D97-AF65-F5344CB8AC3E}">
        <p14:creationId xmlns:p14="http://schemas.microsoft.com/office/powerpoint/2010/main" xmlns="" val="33685892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79</a:t>
            </a:fld>
            <a:endParaRPr kumimoji="1" lang="ja-JP" altLang="en-US"/>
          </a:p>
        </p:txBody>
      </p:sp>
    </p:spTree>
    <p:extLst>
      <p:ext uri="{BB962C8B-B14F-4D97-AF65-F5344CB8AC3E}">
        <p14:creationId xmlns:p14="http://schemas.microsoft.com/office/powerpoint/2010/main" xmlns="" val="1875696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8</a:t>
            </a:fld>
            <a:endParaRPr kumimoji="1" lang="ja-JP"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80</a:t>
            </a:fld>
            <a:endParaRPr kumimoji="1" lang="ja-JP" altLang="en-US"/>
          </a:p>
        </p:txBody>
      </p:sp>
    </p:spTree>
    <p:extLst>
      <p:ext uri="{BB962C8B-B14F-4D97-AF65-F5344CB8AC3E}">
        <p14:creationId xmlns:p14="http://schemas.microsoft.com/office/powerpoint/2010/main" xmlns="" val="34373704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81</a:t>
            </a:fld>
            <a:endParaRPr kumimoji="1" lang="ja-JP" altLang="en-US"/>
          </a:p>
        </p:txBody>
      </p:sp>
    </p:spTree>
    <p:extLst>
      <p:ext uri="{BB962C8B-B14F-4D97-AF65-F5344CB8AC3E}">
        <p14:creationId xmlns:p14="http://schemas.microsoft.com/office/powerpoint/2010/main" xmlns="" val="19931801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82</a:t>
            </a:fld>
            <a:endParaRPr kumimoji="1" lang="ja-JP" altLang="en-US"/>
          </a:p>
        </p:txBody>
      </p:sp>
    </p:spTree>
    <p:extLst>
      <p:ext uri="{BB962C8B-B14F-4D97-AF65-F5344CB8AC3E}">
        <p14:creationId xmlns:p14="http://schemas.microsoft.com/office/powerpoint/2010/main" xmlns="" val="27907852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83</a:t>
            </a:fld>
            <a:endParaRPr kumimoji="1" lang="ja-JP" altLang="en-US"/>
          </a:p>
        </p:txBody>
      </p:sp>
    </p:spTree>
    <p:extLst>
      <p:ext uri="{BB962C8B-B14F-4D97-AF65-F5344CB8AC3E}">
        <p14:creationId xmlns:p14="http://schemas.microsoft.com/office/powerpoint/2010/main" xmlns="" val="2111446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84</a:t>
            </a:fld>
            <a:endParaRPr kumimoji="1" lang="ja-JP" altLang="en-US"/>
          </a:p>
        </p:txBody>
      </p:sp>
    </p:spTree>
    <p:extLst>
      <p:ext uri="{BB962C8B-B14F-4D97-AF65-F5344CB8AC3E}">
        <p14:creationId xmlns:p14="http://schemas.microsoft.com/office/powerpoint/2010/main" xmlns="" val="26012878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7104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FECFF0-8227-4C1D-85B0-461AA2367562}" type="slidenum">
              <a:rPr lang="ja-JP" altLang="en-US" smtClean="0">
                <a:latin typeface="Arial" pitchFamily="34" charset="0"/>
              </a:rPr>
              <a:pPr/>
              <a:t>85</a:t>
            </a:fld>
            <a:endParaRPr lang="ja-JP" altLang="en-US" smtClean="0">
              <a:latin typeface="Arial" pitchFamily="34" charset="0"/>
            </a:endParaRPr>
          </a:p>
        </p:txBody>
      </p:sp>
    </p:spTree>
    <p:extLst>
      <p:ext uri="{BB962C8B-B14F-4D97-AF65-F5344CB8AC3E}">
        <p14:creationId xmlns:p14="http://schemas.microsoft.com/office/powerpoint/2010/main" xmlns="" val="6936142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20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7206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1FAD84-68EF-43FD-B87C-B17F8B8EECB2}" type="slidenum">
              <a:rPr lang="ja-JP" altLang="en-US" smtClean="0">
                <a:latin typeface="Arial" pitchFamily="34" charset="0"/>
              </a:rPr>
              <a:pPr/>
              <a:t>86</a:t>
            </a:fld>
            <a:endParaRPr lang="ja-JP" altLang="en-US" smtClean="0">
              <a:latin typeface="Arial" pitchFamily="34" charset="0"/>
            </a:endParaRPr>
          </a:p>
        </p:txBody>
      </p:sp>
    </p:spTree>
    <p:extLst>
      <p:ext uri="{BB962C8B-B14F-4D97-AF65-F5344CB8AC3E}">
        <p14:creationId xmlns:p14="http://schemas.microsoft.com/office/powerpoint/2010/main" xmlns="" val="36556322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30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730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25A39F-DC50-4CAA-ABAE-F76D3288A242}" type="slidenum">
              <a:rPr lang="ja-JP" altLang="en-US" smtClean="0">
                <a:latin typeface="Arial" pitchFamily="34" charset="0"/>
              </a:rPr>
              <a:pPr/>
              <a:t>87</a:t>
            </a:fld>
            <a:endParaRPr lang="ja-JP" altLang="en-US" smtClean="0">
              <a:latin typeface="Arial" pitchFamily="34" charset="0"/>
            </a:endParaRPr>
          </a:p>
        </p:txBody>
      </p:sp>
    </p:spTree>
    <p:extLst>
      <p:ext uri="{BB962C8B-B14F-4D97-AF65-F5344CB8AC3E}">
        <p14:creationId xmlns:p14="http://schemas.microsoft.com/office/powerpoint/2010/main" xmlns="" val="11827417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41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741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212EDC-F075-492C-834D-7412BDBBD216}" type="slidenum">
              <a:rPr lang="ja-JP" altLang="en-US" smtClean="0">
                <a:latin typeface="Arial" pitchFamily="34" charset="0"/>
              </a:rPr>
              <a:pPr/>
              <a:t>88</a:t>
            </a:fld>
            <a:endParaRPr lang="ja-JP" altLang="en-US" smtClean="0">
              <a:latin typeface="Arial" pitchFamily="34" charset="0"/>
            </a:endParaRPr>
          </a:p>
        </p:txBody>
      </p:sp>
    </p:spTree>
    <p:extLst>
      <p:ext uri="{BB962C8B-B14F-4D97-AF65-F5344CB8AC3E}">
        <p14:creationId xmlns:p14="http://schemas.microsoft.com/office/powerpoint/2010/main" xmlns="" val="22257230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51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751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BE3D12-FBB2-456C-B73D-7D8FE85AA2DD}" type="slidenum">
              <a:rPr lang="ja-JP" altLang="en-US" smtClean="0">
                <a:latin typeface="Arial" pitchFamily="34" charset="0"/>
              </a:rPr>
              <a:pPr/>
              <a:t>89</a:t>
            </a:fld>
            <a:endParaRPr lang="ja-JP" altLang="en-US" smtClean="0">
              <a:latin typeface="Arial" pitchFamily="34" charset="0"/>
            </a:endParaRPr>
          </a:p>
        </p:txBody>
      </p:sp>
    </p:spTree>
    <p:extLst>
      <p:ext uri="{BB962C8B-B14F-4D97-AF65-F5344CB8AC3E}">
        <p14:creationId xmlns:p14="http://schemas.microsoft.com/office/powerpoint/2010/main" xmlns="" val="372948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9</a:t>
            </a:fld>
            <a:endParaRPr kumimoji="1" lang="ja-JP"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90</a:t>
            </a:fld>
            <a:endParaRPr kumimoji="1" lang="ja-JP" altLang="en-US"/>
          </a:p>
        </p:txBody>
      </p:sp>
    </p:spTree>
    <p:extLst>
      <p:ext uri="{BB962C8B-B14F-4D97-AF65-F5344CB8AC3E}">
        <p14:creationId xmlns:p14="http://schemas.microsoft.com/office/powerpoint/2010/main" xmlns="" val="40626868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91</a:t>
            </a:fld>
            <a:endParaRPr kumimoji="1" lang="ja-JP"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92</a:t>
            </a:fld>
            <a:endParaRPr kumimoji="1" lang="ja-JP"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93</a:t>
            </a:fld>
            <a:endParaRPr kumimoji="1" lang="ja-JP"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94</a:t>
            </a:fld>
            <a:endParaRPr kumimoji="1" lang="ja-JP" altLang="en-US"/>
          </a:p>
        </p:txBody>
      </p:sp>
    </p:spTree>
    <p:extLst>
      <p:ext uri="{BB962C8B-B14F-4D97-AF65-F5344CB8AC3E}">
        <p14:creationId xmlns:p14="http://schemas.microsoft.com/office/powerpoint/2010/main" xmlns="" val="4366883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95</a:t>
            </a:fld>
            <a:endParaRPr kumimoji="1" lang="ja-JP" altLang="en-US"/>
          </a:p>
        </p:txBody>
      </p:sp>
    </p:spTree>
    <p:extLst>
      <p:ext uri="{BB962C8B-B14F-4D97-AF65-F5344CB8AC3E}">
        <p14:creationId xmlns:p14="http://schemas.microsoft.com/office/powerpoint/2010/main" xmlns="" val="31801673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96</a:t>
            </a:fld>
            <a:endParaRPr kumimoji="1" lang="ja-JP" altLang="en-US"/>
          </a:p>
        </p:txBody>
      </p:sp>
    </p:spTree>
    <p:extLst>
      <p:ext uri="{BB962C8B-B14F-4D97-AF65-F5344CB8AC3E}">
        <p14:creationId xmlns:p14="http://schemas.microsoft.com/office/powerpoint/2010/main" xmlns="" val="31291422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97</a:t>
            </a:fld>
            <a:endParaRPr kumimoji="1" lang="ja-JP" altLang="en-US"/>
          </a:p>
        </p:txBody>
      </p:sp>
    </p:spTree>
    <p:extLst>
      <p:ext uri="{BB962C8B-B14F-4D97-AF65-F5344CB8AC3E}">
        <p14:creationId xmlns:p14="http://schemas.microsoft.com/office/powerpoint/2010/main" xmlns="" val="229330993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98</a:t>
            </a:fld>
            <a:endParaRPr kumimoji="1" lang="ja-JP" altLang="en-US"/>
          </a:p>
        </p:txBody>
      </p:sp>
    </p:spTree>
    <p:extLst>
      <p:ext uri="{BB962C8B-B14F-4D97-AF65-F5344CB8AC3E}">
        <p14:creationId xmlns:p14="http://schemas.microsoft.com/office/powerpoint/2010/main" xmlns="" val="1366074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99</a:t>
            </a:fld>
            <a:endParaRPr kumimoji="1" lang="ja-JP" altLang="en-US"/>
          </a:p>
        </p:txBody>
      </p:sp>
    </p:spTree>
    <p:extLst>
      <p:ext uri="{BB962C8B-B14F-4D97-AF65-F5344CB8AC3E}">
        <p14:creationId xmlns:p14="http://schemas.microsoft.com/office/powerpoint/2010/main" xmlns="" val="2337164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C9C2D17-F813-403B-B327-8BEF5894D993}"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D4B9E7-CA28-4867-945D-B5000A589B2F}"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C9C2D17-F813-403B-B327-8BEF5894D993}"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D4B9E7-CA28-4867-945D-B5000A589B2F}"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C9C2D17-F813-403B-B327-8BEF5894D993}"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D4B9E7-CA28-4867-945D-B5000A589B2F}"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C9C2D17-F813-403B-B327-8BEF5894D993}"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D4B9E7-CA28-4867-945D-B5000A589B2F}"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C9C2D17-F813-403B-B327-8BEF5894D993}"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D4B9E7-CA28-4867-945D-B5000A589B2F}"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C9C2D17-F813-403B-B327-8BEF5894D993}"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D4B9E7-CA28-4867-945D-B5000A589B2F}"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C9C2D17-F813-403B-B327-8BEF5894D993}" type="datetimeFigureOut">
              <a:rPr kumimoji="1" lang="ja-JP" altLang="en-US" smtClean="0"/>
              <a:pPr/>
              <a:t>2015/2/26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3D4B9E7-CA28-4867-945D-B5000A589B2F}"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C9C2D17-F813-403B-B327-8BEF5894D993}" type="datetimeFigureOut">
              <a:rPr kumimoji="1" lang="ja-JP" altLang="en-US" smtClean="0"/>
              <a:pPr/>
              <a:t>2015/2/26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3D4B9E7-CA28-4867-945D-B5000A589B2F}"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C9C2D17-F813-403B-B327-8BEF5894D993}" type="datetimeFigureOut">
              <a:rPr kumimoji="1" lang="ja-JP" altLang="en-US" smtClean="0"/>
              <a:pPr/>
              <a:t>2015/2/26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3D4B9E7-CA28-4867-945D-B5000A589B2F}"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C9C2D17-F813-403B-B327-8BEF5894D993}"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D4B9E7-CA28-4867-945D-B5000A589B2F}"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C9C2D17-F813-403B-B327-8BEF5894D993}"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D4B9E7-CA28-4867-945D-B5000A589B2F}"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C2D17-F813-403B-B327-8BEF5894D993}" type="datetimeFigureOut">
              <a:rPr kumimoji="1" lang="ja-JP" altLang="en-US" smtClean="0"/>
              <a:pPr/>
              <a:t>2015/2/26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4B9E7-CA28-4867-945D-B5000A589B2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feature=player_detailpage&amp;v=D7HqOrAakc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nikkei.com/news/image-article/dc=1;g=96958A9C9F819499E3E2E2E1848DE3E2E2E0E0E2E3E6E2E2E2E2E2E2;bf=0;ad=DSXBZO6663229010022014000001;R_FLG=0;z=20140215"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nikkei.com/news/image-article/dc=1;g=96958A9C9F819499E3E2E2E1848DE3E2E2E0E0E2E3E6E2E2E2E2E2E2;bf=0;ad=DSXBZO6672405012022014000001;R_FLG=0;z=20140215"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zakzak.co.jp/society/foreign/photos/20140113/frn1401131727006-p1.htm"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jp/imgres?imgurl=http://upload.wikimedia.org/wikipedia/commons/c/c2/Kitchen_debate.jpg&amp;imgrefurl=http://en.wikipedia.org/wiki/Kitchen_Debate&amp;docid=kuvFOpyyDg3EbM&amp;tbnid=fBgst8spifYTcM:&amp;w=400&amp;h=315&amp;ei=rz17U5PiNIqekAWK0YD4CA&amp;ved=0CAIQxiAwAA&amp;iact=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都市デザイン論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686800" cy="490066"/>
          </a:xfrm>
        </p:spPr>
        <p:txBody>
          <a:bodyPr>
            <a:normAutofit/>
          </a:bodyPr>
          <a:lstStyle/>
          <a:p>
            <a:r>
              <a:rPr lang="en-US" altLang="ja-JP" sz="2000" dirty="0" smtClean="0">
                <a:hlinkClick r:id="rId3"/>
              </a:rPr>
              <a:t>https://www.youtube.com/watch?feature=player_detailpage&amp;v=D7HqOrAakco</a:t>
            </a:r>
            <a:endParaRPr kumimoji="1" lang="ja-JP" altLang="en-US" sz="2000"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The </a:t>
            </a:r>
            <a:r>
              <a:rPr lang="en-US" altLang="ja-JP" b="1" dirty="0" smtClean="0"/>
              <a:t>Kitchen Debate</a:t>
            </a:r>
            <a:r>
              <a:rPr lang="en-US" altLang="ja-JP" dirty="0" smtClean="0"/>
              <a:t> was a series of impromptu exchanges (through interpreters) between then U.S. Vice President Richard Nixon and Soviet Premier Nikita Khrushchev at the opening of the American National Exhibition at </a:t>
            </a:r>
            <a:r>
              <a:rPr lang="en-US" altLang="ja-JP" dirty="0" err="1" smtClean="0"/>
              <a:t>Sokolniki</a:t>
            </a:r>
            <a:r>
              <a:rPr lang="en-US" altLang="ja-JP" dirty="0" smtClean="0"/>
              <a:t> Park in Moscow on July 24, 1959. For the exhibition, an entire house was built that the American exhibitors claimed anyone in America could afford. It was filled with labor-saving and recreational devices meant to represent the fruits of the capitalist American consumer market. The debate was recorded on color videotape and Nixon made reference to this fact; it was subsequently rebroadcast in both countries.</a:t>
            </a:r>
            <a:endParaRPr kumimoji="1" lang="ja-JP"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4096"/>
          </a:xfrm>
        </p:spPr>
        <p:txBody>
          <a:bodyPr/>
          <a:lstStyle/>
          <a:p>
            <a:r>
              <a:rPr kumimoji="1" lang="ja-JP" altLang="en-US" dirty="0" smtClean="0"/>
              <a:t>脱ｎＬＤＫ論</a:t>
            </a:r>
            <a:endParaRPr kumimoji="1" lang="ja-JP" altLang="en-US" dirty="0"/>
          </a:p>
        </p:txBody>
      </p:sp>
      <p:sp>
        <p:nvSpPr>
          <p:cNvPr id="3" name="コンテンツ プレースホルダ 2"/>
          <p:cNvSpPr>
            <a:spLocks noGrp="1"/>
          </p:cNvSpPr>
          <p:nvPr>
            <p:ph idx="1"/>
          </p:nvPr>
        </p:nvSpPr>
        <p:spPr>
          <a:xfrm>
            <a:off x="179512" y="1052736"/>
            <a:ext cx="8507288" cy="1828800"/>
          </a:xfrm>
        </p:spPr>
        <p:txBody>
          <a:bodyPr>
            <a:normAutofit fontScale="92500" lnSpcReduction="20000"/>
          </a:bodyPr>
          <a:lstStyle/>
          <a:p>
            <a:r>
              <a:rPr kumimoji="1" lang="ja-JP" altLang="en-US" dirty="0" smtClean="0"/>
              <a:t>家族規範とのかかわりに基づく住宅　マイホーム主義という神話</a:t>
            </a:r>
            <a:endParaRPr kumimoji="1" lang="en-US" altLang="ja-JP" dirty="0" smtClean="0"/>
          </a:p>
          <a:p>
            <a:r>
              <a:rPr lang="ja-JP" altLang="en-US" dirty="0" smtClean="0"/>
              <a:t>生活実践とのかかわりに基づく住宅　公私室分離</a:t>
            </a:r>
            <a:endParaRPr lang="en-US" altLang="ja-JP" dirty="0" smtClean="0"/>
          </a:p>
          <a:p>
            <a:r>
              <a:rPr kumimoji="1" lang="ja-JP" altLang="en-US" dirty="0" smtClean="0"/>
              <a:t>社会学と建築学に共通する議論</a:t>
            </a:r>
            <a:endParaRPr kumimoji="1" lang="ja-JP" altLang="en-US" dirty="0"/>
          </a:p>
        </p:txBody>
      </p:sp>
      <p:pic>
        <p:nvPicPr>
          <p:cNvPr id="2050" name="Picture 2"/>
          <p:cNvPicPr>
            <a:picLocks noChangeAspect="1" noChangeArrowheads="1"/>
          </p:cNvPicPr>
          <p:nvPr/>
        </p:nvPicPr>
        <p:blipFill>
          <a:blip r:embed="rId3" cstate="print"/>
          <a:srcRect/>
          <a:stretch>
            <a:fillRect/>
          </a:stretch>
        </p:blipFill>
        <p:spPr bwMode="auto">
          <a:xfrm>
            <a:off x="1907704" y="2852936"/>
            <a:ext cx="4680520" cy="4016617"/>
          </a:xfrm>
          <a:prstGeom prst="rect">
            <a:avLst/>
          </a:prstGeom>
          <a:noFill/>
          <a:ln w="9525">
            <a:noFill/>
            <a:miter lim="800000"/>
            <a:headEnd/>
            <a:tailEnd/>
          </a:ln>
        </p:spPr>
      </p:pic>
    </p:spTree>
    <p:extLst>
      <p:ext uri="{BB962C8B-B14F-4D97-AF65-F5344CB8AC3E}">
        <p14:creationId xmlns:p14="http://schemas.microsoft.com/office/powerpoint/2010/main" xmlns="" val="2515957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375" y="332656"/>
            <a:ext cx="8932246" cy="6336703"/>
          </a:xfrm>
          <a:prstGeom prst="rect">
            <a:avLst/>
          </a:prstGeom>
          <a:noFill/>
          <a:ln w="9525">
            <a:noFill/>
            <a:miter lim="800000"/>
            <a:headEnd/>
            <a:tailEnd/>
          </a:ln>
        </p:spPr>
      </p:pic>
    </p:spTree>
    <p:extLst>
      <p:ext uri="{BB962C8B-B14F-4D97-AF65-F5344CB8AC3E}">
        <p14:creationId xmlns:p14="http://schemas.microsoft.com/office/powerpoint/2010/main" xmlns="" val="24716326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借家から持ち家</a:t>
            </a:r>
            <a:endParaRPr kumimoji="1" lang="ja-JP" altLang="en-US" dirty="0"/>
          </a:p>
        </p:txBody>
      </p:sp>
      <p:sp>
        <p:nvSpPr>
          <p:cNvPr id="3" name="コンテンツ プレースホルダ 2"/>
          <p:cNvSpPr>
            <a:spLocks noGrp="1"/>
          </p:cNvSpPr>
          <p:nvPr>
            <p:ph idx="1"/>
          </p:nvPr>
        </p:nvSpPr>
        <p:spPr>
          <a:xfrm>
            <a:off x="457200" y="1600200"/>
            <a:ext cx="8435280" cy="4525963"/>
          </a:xfrm>
        </p:spPr>
        <p:txBody>
          <a:bodyPr/>
          <a:lstStyle/>
          <a:p>
            <a:r>
              <a:rPr kumimoji="1" lang="en-US" altLang="ja-JP" dirty="0" smtClean="0"/>
              <a:t>1968</a:t>
            </a:r>
            <a:r>
              <a:rPr kumimoji="1" lang="ja-JP" altLang="en-US" dirty="0" smtClean="0"/>
              <a:t>年　全国の住宅総数が総世帯数を超える</a:t>
            </a:r>
            <a:endParaRPr kumimoji="1" lang="en-US" altLang="ja-JP" dirty="0" smtClean="0"/>
          </a:p>
          <a:p>
            <a:r>
              <a:rPr lang="en-US" altLang="ja-JP" dirty="0" smtClean="0"/>
              <a:t>1973</a:t>
            </a:r>
            <a:r>
              <a:rPr lang="ja-JP" altLang="en-US" dirty="0" smtClean="0"/>
              <a:t>年　全都道府県において住宅数が世帯数を超える</a:t>
            </a:r>
            <a:endParaRPr lang="en-US" altLang="ja-JP" dirty="0" smtClean="0"/>
          </a:p>
          <a:p>
            <a:r>
              <a:rPr kumimoji="1" lang="ja-JP" altLang="en-US" dirty="0" smtClean="0"/>
              <a:t>住宅への要求の変化とともに、消費社会化が進行</a:t>
            </a:r>
            <a:endParaRPr kumimoji="1" lang="en-US" altLang="ja-JP" dirty="0" smtClean="0"/>
          </a:p>
          <a:p>
            <a:r>
              <a:rPr lang="ja-JP" altLang="en-US" dirty="0" smtClean="0"/>
              <a:t>住宅産業システム　付加される示差的なイメージの差異を強調</a:t>
            </a:r>
            <a:endParaRPr kumimoji="1" lang="ja-JP" altLang="en-US" dirty="0"/>
          </a:p>
        </p:txBody>
      </p:sp>
    </p:spTree>
    <p:extLst>
      <p:ext uri="{BB962C8B-B14F-4D97-AF65-F5344CB8AC3E}">
        <p14:creationId xmlns:p14="http://schemas.microsoft.com/office/powerpoint/2010/main" xmlns="" val="10504271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住宅と家庭</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神話の形成</a:t>
            </a:r>
            <a:endParaRPr kumimoji="1" lang="en-US" altLang="ja-JP" dirty="0" smtClean="0"/>
          </a:p>
          <a:p>
            <a:r>
              <a:rPr lang="ja-JP" altLang="en-US" dirty="0" smtClean="0"/>
              <a:t>住宅以外の他の商品と連動</a:t>
            </a:r>
            <a:endParaRPr lang="en-US" altLang="ja-JP" dirty="0" smtClean="0"/>
          </a:p>
          <a:p>
            <a:r>
              <a:rPr kumimoji="1" lang="ja-JP" altLang="en-US" dirty="0" smtClean="0"/>
              <a:t>赤の他人が一緒に暮らす家庭を形成、耐久消費財を購入、持ち家へと向かう豊かな消費社会</a:t>
            </a:r>
            <a:endParaRPr kumimoji="1" lang="ja-JP" altLang="en-US" dirty="0"/>
          </a:p>
        </p:txBody>
      </p:sp>
    </p:spTree>
    <p:extLst>
      <p:ext uri="{BB962C8B-B14F-4D97-AF65-F5344CB8AC3E}">
        <p14:creationId xmlns:p14="http://schemas.microsoft.com/office/powerpoint/2010/main" xmlns="" val="11241328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脱ｎＬＤＫ化</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世帯数の減少　家庭の幸福のイメージ</a:t>
            </a:r>
            <a:endParaRPr kumimoji="1" lang="en-US" altLang="ja-JP" dirty="0" smtClean="0"/>
          </a:p>
          <a:p>
            <a:r>
              <a:rPr lang="ja-JP" altLang="en-US" dirty="0" smtClean="0"/>
              <a:t>ＬＤＫ空間の分節変容は</a:t>
            </a:r>
            <a:r>
              <a:rPr kumimoji="1" lang="ja-JP" altLang="en-US" dirty="0" smtClean="0"/>
              <a:t>居住者像の不明瞭化とパラレルな関係</a:t>
            </a:r>
            <a:endParaRPr kumimoji="1" lang="en-US" altLang="ja-JP" dirty="0" smtClean="0"/>
          </a:p>
          <a:p>
            <a:r>
              <a:rPr lang="ja-JP" altLang="en-US" dirty="0" smtClean="0"/>
              <a:t>居住者への言及が減少　身体感覚に訴えるマテリアルな差異への言及　超高級マンション</a:t>
            </a:r>
            <a:endParaRPr kumimoji="1" lang="ja-JP" altLang="en-US" dirty="0"/>
          </a:p>
        </p:txBody>
      </p:sp>
    </p:spTree>
    <p:extLst>
      <p:ext uri="{BB962C8B-B14F-4D97-AF65-F5344CB8AC3E}">
        <p14:creationId xmlns:p14="http://schemas.microsoft.com/office/powerpoint/2010/main" xmlns="" val="15578095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住宅の商品化</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住居　家を建てる</a:t>
            </a:r>
            <a:endParaRPr kumimoji="1" lang="en-US" altLang="ja-JP" dirty="0" smtClean="0"/>
          </a:p>
          <a:p>
            <a:r>
              <a:rPr kumimoji="1" lang="ja-JP" altLang="en-US" dirty="0" smtClean="0"/>
              <a:t>単一規格指向➵限界差異指向</a:t>
            </a:r>
            <a:endParaRPr kumimoji="1" lang="ja-JP" altLang="en-US" dirty="0"/>
          </a:p>
        </p:txBody>
      </p:sp>
    </p:spTree>
    <p:extLst>
      <p:ext uri="{BB962C8B-B14F-4D97-AF65-F5344CB8AC3E}">
        <p14:creationId xmlns:p14="http://schemas.microsoft.com/office/powerpoint/2010/main" xmlns="" val="1306954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山崎隆</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武家屋敷の跡地➵軍の施設</a:t>
            </a:r>
            <a:endParaRPr kumimoji="1" lang="en-US" altLang="ja-JP" dirty="0" smtClean="0"/>
          </a:p>
          <a:p>
            <a:r>
              <a:rPr lang="ja-JP" altLang="en-US" dirty="0" smtClean="0"/>
              <a:t>大規模地震で高層マンションはトイレが打撃を受け、住めなくなる。浦安に戻ってこない。</a:t>
            </a:r>
            <a:endParaRPr lang="en-US" altLang="ja-JP" dirty="0" smtClean="0"/>
          </a:p>
          <a:p>
            <a:r>
              <a:rPr kumimoji="1" lang="ja-JP" altLang="en-US" dirty="0" smtClean="0"/>
              <a:t>家賃が会社経費で支払われる層がいるのは、東京だけ。沖縄も思いやり予算で、米軍高級将校が民間借り上げ</a:t>
            </a:r>
            <a:endParaRPr kumimoji="1" lang="en-US" altLang="ja-JP" dirty="0" smtClean="0"/>
          </a:p>
          <a:p>
            <a:r>
              <a:rPr lang="ja-JP" altLang="en-US" dirty="0" smtClean="0"/>
              <a:t>持ち家比率が高いということは、人獣が低い、停滞した地域</a:t>
            </a:r>
            <a:endParaRPr kumimoji="1" lang="ja-JP" altLang="en-US" dirty="0"/>
          </a:p>
        </p:txBody>
      </p:sp>
    </p:spTree>
    <p:extLst>
      <p:ext uri="{BB962C8B-B14F-4D97-AF65-F5344CB8AC3E}">
        <p14:creationId xmlns:p14="http://schemas.microsoft.com/office/powerpoint/2010/main" xmlns="" val="30846537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81454" y="44624"/>
            <a:ext cx="6142874" cy="6768752"/>
          </a:xfrm>
          <a:prstGeom prst="rect">
            <a:avLst/>
          </a:prstGeom>
          <a:noFill/>
          <a:ln w="9525">
            <a:noFill/>
            <a:miter lim="800000"/>
            <a:headEnd/>
            <a:tailEnd/>
          </a:ln>
        </p:spPr>
      </p:pic>
    </p:spTree>
    <p:extLst>
      <p:ext uri="{BB962C8B-B14F-4D97-AF65-F5344CB8AC3E}">
        <p14:creationId xmlns:p14="http://schemas.microsoft.com/office/powerpoint/2010/main" xmlns="" val="20304145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6" name="Picture 2" descr="C:\Users\teramae\AppData\Local\Microsoft\Windows\Temporary Internet Files\Content.IE5\5M8Q6TGH\写真 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29560657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descr="C:\Users\teramae\AppData\Local\Microsoft\Windows\Temporary Internet Files\Content.IE5\DVMW6R90\写真 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4280901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99593" y="188640"/>
            <a:ext cx="7662852" cy="62224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074" name="Picture 2" descr="C:\Users\teramae\AppData\Local\Microsoft\Windows\Temporary Internet Files\Content.IE5\5M8Q6TGH\写真 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23813059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715906" y="248871"/>
            <a:ext cx="7816534" cy="6276473"/>
          </a:xfrm>
          <a:prstGeom prst="rect">
            <a:avLst/>
          </a:prstGeom>
          <a:noFill/>
          <a:ln w="9525">
            <a:noFill/>
            <a:miter lim="800000"/>
            <a:headEnd/>
            <a:tailEnd/>
          </a:ln>
        </p:spPr>
      </p:pic>
    </p:spTree>
    <p:extLst>
      <p:ext uri="{BB962C8B-B14F-4D97-AF65-F5344CB8AC3E}">
        <p14:creationId xmlns:p14="http://schemas.microsoft.com/office/powerpoint/2010/main" xmlns="" val="39590848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91600" y="188640"/>
            <a:ext cx="8528872" cy="6696744"/>
          </a:xfrm>
          <a:prstGeom prst="rect">
            <a:avLst/>
          </a:prstGeom>
          <a:noFill/>
          <a:ln w="9525">
            <a:noFill/>
            <a:miter lim="800000"/>
            <a:headEnd/>
            <a:tailEnd/>
          </a:ln>
        </p:spPr>
      </p:pic>
    </p:spTree>
    <p:extLst>
      <p:ext uri="{BB962C8B-B14F-4D97-AF65-F5344CB8AC3E}">
        <p14:creationId xmlns:p14="http://schemas.microsoft.com/office/powerpoint/2010/main" xmlns="" val="24941830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東京都荒川区の支援策。土地の固定資産税減免のほかにも様々なものがある（出典：荒川区HP）"/>
          <p:cNvPicPr>
            <a:picLocks noChangeAspect="1" noChangeArrowheads="1"/>
          </p:cNvPicPr>
          <p:nvPr/>
        </p:nvPicPr>
        <p:blipFill>
          <a:blip r:embed="rId3" cstate="print"/>
          <a:srcRect/>
          <a:stretch>
            <a:fillRect/>
          </a:stretch>
        </p:blipFill>
        <p:spPr bwMode="auto">
          <a:xfrm>
            <a:off x="251520" y="170638"/>
            <a:ext cx="8633048" cy="6474786"/>
          </a:xfrm>
          <a:prstGeom prst="rect">
            <a:avLst/>
          </a:prstGeom>
          <a:noFill/>
        </p:spPr>
      </p:pic>
      <p:sp>
        <p:nvSpPr>
          <p:cNvPr id="5" name="正方形/長方形 4"/>
          <p:cNvSpPr/>
          <p:nvPr/>
        </p:nvSpPr>
        <p:spPr>
          <a:xfrm>
            <a:off x="1187624" y="5385990"/>
            <a:ext cx="6480720" cy="646331"/>
          </a:xfrm>
          <a:prstGeom prst="rect">
            <a:avLst/>
          </a:prstGeom>
        </p:spPr>
        <p:txBody>
          <a:bodyPr wrap="square">
            <a:spAutoFit/>
          </a:bodyPr>
          <a:lstStyle/>
          <a:p>
            <a:r>
              <a:rPr lang="ja-JP" altLang="en-US" dirty="0" smtClean="0"/>
              <a:t>東京都荒川区の支援策。土地の固定資産税減免のほかにも様々なものがある（出典：荒川区</a:t>
            </a:r>
            <a:r>
              <a:rPr lang="en-US" altLang="ja-JP" dirty="0" smtClean="0"/>
              <a:t>HP</a:t>
            </a:r>
            <a:r>
              <a:rPr lang="ja-JP" altLang="en-US" dirty="0" smtClean="0"/>
              <a:t>）</a:t>
            </a:r>
            <a:endParaRPr lang="ja-JP" altLang="en-US" dirty="0"/>
          </a:p>
        </p:txBody>
      </p:sp>
    </p:spTree>
    <p:extLst>
      <p:ext uri="{BB962C8B-B14F-4D97-AF65-F5344CB8AC3E}">
        <p14:creationId xmlns:p14="http://schemas.microsoft.com/office/powerpoint/2010/main" xmlns="" val="11856039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総務省が5年に一度行う「住宅・土地統計調査」によると日本の空き家は年々増え続け2013年には空き家率13.5％となった。空き家を放置することは防火や防犯など様々な問題の原因になる（出典：総務省統計局HP）"/>
          <p:cNvPicPr>
            <a:picLocks noChangeAspect="1" noChangeArrowheads="1"/>
          </p:cNvPicPr>
          <p:nvPr/>
        </p:nvPicPr>
        <p:blipFill>
          <a:blip r:embed="rId3" cstate="print"/>
          <a:srcRect/>
          <a:stretch>
            <a:fillRect/>
          </a:stretch>
        </p:blipFill>
        <p:spPr bwMode="auto">
          <a:xfrm>
            <a:off x="131573" y="80630"/>
            <a:ext cx="8832915" cy="6624686"/>
          </a:xfrm>
          <a:prstGeom prst="rect">
            <a:avLst/>
          </a:prstGeom>
          <a:noFill/>
        </p:spPr>
      </p:pic>
    </p:spTree>
    <p:extLst>
      <p:ext uri="{BB962C8B-B14F-4D97-AF65-F5344CB8AC3E}">
        <p14:creationId xmlns:p14="http://schemas.microsoft.com/office/powerpoint/2010/main" xmlns="" val="371153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3" cstate="print"/>
          <a:srcRect/>
          <a:stretch>
            <a:fillRect/>
          </a:stretch>
        </p:blipFill>
        <p:spPr bwMode="auto">
          <a:xfrm>
            <a:off x="568668" y="476672"/>
            <a:ext cx="8106750" cy="583264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3" cstate="print"/>
          <a:srcRect/>
          <a:stretch>
            <a:fillRect/>
          </a:stretch>
        </p:blipFill>
        <p:spPr bwMode="auto">
          <a:xfrm>
            <a:off x="265597" y="692696"/>
            <a:ext cx="8297702" cy="568863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C00000"/>
          </a:solidFill>
          <a:ln>
            <a:solidFill>
              <a:schemeClr val="tx1">
                <a:lumMod val="95000"/>
                <a:lumOff val="5000"/>
              </a:schemeClr>
            </a:solidFill>
          </a:ln>
        </p:spPr>
        <p:txBody>
          <a:bodyPr/>
          <a:lstStyle/>
          <a:p>
            <a:r>
              <a:rPr lang="ja-JP" altLang="en-US" dirty="0" smtClean="0"/>
              <a:t>都心の住環境</a:t>
            </a:r>
            <a:endParaRPr kumimoji="1" lang="ja-JP" altLang="en-US" dirty="0"/>
          </a:p>
        </p:txBody>
      </p:sp>
      <p:sp>
        <p:nvSpPr>
          <p:cNvPr id="3" name="コンテンツ プレースホルダ 2"/>
          <p:cNvSpPr>
            <a:spLocks noGrp="1"/>
          </p:cNvSpPr>
          <p:nvPr>
            <p:ph idx="1"/>
          </p:nvPr>
        </p:nvSpPr>
        <p:spPr>
          <a:xfrm>
            <a:off x="457200" y="2176264"/>
            <a:ext cx="8229600" cy="3340968"/>
          </a:xfrm>
        </p:spPr>
        <p:txBody>
          <a:bodyPr/>
          <a:lstStyle/>
          <a:p>
            <a:r>
              <a:rPr kumimoji="1" lang="ja-JP" altLang="en-US" dirty="0" smtClean="0"/>
              <a:t>都心を含め「大気汚染」「水質汚濁」</a:t>
            </a:r>
            <a:endParaRPr kumimoji="1" lang="en-US" altLang="ja-JP" dirty="0" smtClean="0"/>
          </a:p>
          <a:p>
            <a:r>
              <a:rPr lang="ja-JP" altLang="en-US" dirty="0" smtClean="0"/>
              <a:t>渋谷区広尾から港区麻布にそって東京湾に注ぐ古川は異臭を放っていた。世田谷区は汲み取り式トイレが普通の時代</a:t>
            </a:r>
            <a:endParaRPr lang="en-US" altLang="ja-JP" dirty="0" smtClean="0"/>
          </a:p>
          <a:p>
            <a:r>
              <a:rPr kumimoji="1" lang="ja-JP" altLang="en-US" dirty="0" smtClean="0"/>
              <a:t>郊外の住環境にあこがれていた時代でもある</a:t>
            </a:r>
            <a:endParaRPr kumimoji="1" lang="en-US" altLang="ja-JP" dirty="0" smtClean="0"/>
          </a:p>
          <a:p>
            <a:pPr>
              <a:buNone/>
            </a:pP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tx1">
                <a:lumMod val="95000"/>
                <a:lumOff val="5000"/>
              </a:schemeClr>
            </a:solidFill>
          </a:ln>
        </p:spPr>
        <p:txBody>
          <a:bodyPr/>
          <a:lstStyle/>
          <a:p>
            <a:r>
              <a:rPr lang="ja-JP" altLang="en-US" dirty="0" smtClean="0"/>
              <a:t>家賃比較</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a:bodyPr>
          <a:lstStyle/>
          <a:p>
            <a:r>
              <a:rPr lang="ja-JP" altLang="en-US" dirty="0" smtClean="0"/>
              <a:t>不動産・住宅サイト「</a:t>
            </a:r>
            <a:r>
              <a:rPr lang="en-US" altLang="ja-JP" dirty="0" smtClean="0"/>
              <a:t>SUUMO</a:t>
            </a:r>
            <a:r>
              <a:rPr lang="ja-JP" altLang="en-US" dirty="0" smtClean="0"/>
              <a:t>」に登録されている</a:t>
            </a:r>
            <a:endParaRPr lang="en-US" altLang="ja-JP" dirty="0" smtClean="0"/>
          </a:p>
          <a:p>
            <a:pPr>
              <a:buNone/>
            </a:pPr>
            <a:r>
              <a:rPr lang="ja-JP" altLang="en-US" dirty="0" smtClean="0"/>
              <a:t>ワンルーム／マンション／駅</a:t>
            </a:r>
            <a:r>
              <a:rPr lang="en-US" altLang="ja-JP" dirty="0" smtClean="0"/>
              <a:t>5</a:t>
            </a:r>
            <a:r>
              <a:rPr lang="ja-JP" altLang="en-US" dirty="0" smtClean="0"/>
              <a:t>分以内／</a:t>
            </a:r>
            <a:r>
              <a:rPr lang="en-US" altLang="ja-JP" dirty="0" smtClean="0"/>
              <a:t>25</a:t>
            </a:r>
            <a:r>
              <a:rPr lang="ja-JP" altLang="en-US" dirty="0" smtClean="0"/>
              <a:t>～</a:t>
            </a:r>
            <a:r>
              <a:rPr lang="en-US" altLang="ja-JP" dirty="0" smtClean="0"/>
              <a:t>35㎡</a:t>
            </a:r>
            <a:r>
              <a:rPr lang="ja-JP" altLang="en-US" dirty="0" smtClean="0"/>
              <a:t>／築</a:t>
            </a:r>
            <a:r>
              <a:rPr lang="en-US" altLang="ja-JP" dirty="0" smtClean="0"/>
              <a:t>5</a:t>
            </a:r>
            <a:r>
              <a:rPr lang="ja-JP" altLang="en-US" dirty="0" smtClean="0"/>
              <a:t>年以内」の条件</a:t>
            </a:r>
            <a:endParaRPr lang="en-US" altLang="ja-JP" dirty="0" smtClean="0"/>
          </a:p>
          <a:p>
            <a:r>
              <a:rPr lang="ja-JP" altLang="en-US" dirty="0" smtClean="0"/>
              <a:t>札幌（中央区）</a:t>
            </a:r>
            <a:r>
              <a:rPr lang="en-US" altLang="ja-JP" dirty="0" smtClean="0"/>
              <a:t>3</a:t>
            </a:r>
            <a:r>
              <a:rPr lang="ja-JP" altLang="en-US" dirty="0" smtClean="0"/>
              <a:t>万</a:t>
            </a:r>
            <a:r>
              <a:rPr lang="en-US" altLang="ja-JP" dirty="0" smtClean="0"/>
              <a:t>7000</a:t>
            </a:r>
            <a:r>
              <a:rPr lang="ja-JP" altLang="en-US" dirty="0" smtClean="0"/>
              <a:t>円～</a:t>
            </a:r>
            <a:r>
              <a:rPr lang="en-US" altLang="ja-JP" dirty="0" smtClean="0"/>
              <a:t>5</a:t>
            </a:r>
            <a:r>
              <a:rPr lang="ja-JP" altLang="en-US" dirty="0" smtClean="0"/>
              <a:t>万</a:t>
            </a:r>
            <a:r>
              <a:rPr lang="en-US" altLang="ja-JP" dirty="0" smtClean="0"/>
              <a:t>6000</a:t>
            </a:r>
            <a:r>
              <a:rPr lang="ja-JP" altLang="en-US" dirty="0" smtClean="0"/>
              <a:t>円</a:t>
            </a:r>
            <a:endParaRPr lang="en-US" altLang="ja-JP" dirty="0" smtClean="0"/>
          </a:p>
          <a:p>
            <a:r>
              <a:rPr lang="ja-JP" altLang="en-US" dirty="0" smtClean="0"/>
              <a:t>東京（</a:t>
            </a:r>
            <a:r>
              <a:rPr lang="ja-JP" altLang="en-US" dirty="0" smtClean="0">
                <a:solidFill>
                  <a:srgbClr val="FF0000"/>
                </a:solidFill>
              </a:rPr>
              <a:t>港区</a:t>
            </a:r>
            <a:r>
              <a:rPr lang="ja-JP" altLang="en-US" dirty="0" smtClean="0"/>
              <a:t>）</a:t>
            </a:r>
            <a:r>
              <a:rPr lang="en-US" altLang="ja-JP" dirty="0" smtClean="0">
                <a:solidFill>
                  <a:srgbClr val="FF0000"/>
                </a:solidFill>
              </a:rPr>
              <a:t>9</a:t>
            </a:r>
            <a:r>
              <a:rPr lang="ja-JP" altLang="en-US" dirty="0" smtClean="0">
                <a:solidFill>
                  <a:srgbClr val="FF0000"/>
                </a:solidFill>
              </a:rPr>
              <a:t>万</a:t>
            </a:r>
            <a:r>
              <a:rPr lang="en-US" altLang="ja-JP" dirty="0" smtClean="0">
                <a:solidFill>
                  <a:srgbClr val="FF0000"/>
                </a:solidFill>
              </a:rPr>
              <a:t>5000</a:t>
            </a:r>
            <a:r>
              <a:rPr lang="ja-JP" altLang="en-US" dirty="0" smtClean="0">
                <a:solidFill>
                  <a:srgbClr val="FF0000"/>
                </a:solidFill>
              </a:rPr>
              <a:t>円～</a:t>
            </a:r>
            <a:r>
              <a:rPr lang="en-US" altLang="ja-JP" dirty="0" smtClean="0">
                <a:solidFill>
                  <a:srgbClr val="FF0000"/>
                </a:solidFill>
              </a:rPr>
              <a:t>17</a:t>
            </a:r>
            <a:r>
              <a:rPr lang="ja-JP" altLang="en-US" dirty="0" smtClean="0">
                <a:solidFill>
                  <a:srgbClr val="FF0000"/>
                </a:solidFill>
              </a:rPr>
              <a:t>万</a:t>
            </a:r>
            <a:r>
              <a:rPr lang="en-US" altLang="ja-JP" dirty="0" smtClean="0">
                <a:solidFill>
                  <a:srgbClr val="FF0000"/>
                </a:solidFill>
              </a:rPr>
              <a:t>5000</a:t>
            </a:r>
            <a:r>
              <a:rPr lang="ja-JP" altLang="en-US" dirty="0" smtClean="0">
                <a:solidFill>
                  <a:srgbClr val="FF0000"/>
                </a:solidFill>
              </a:rPr>
              <a:t>円</a:t>
            </a:r>
            <a:endParaRPr lang="en-US" altLang="ja-JP" dirty="0" smtClean="0">
              <a:solidFill>
                <a:srgbClr val="FF0000"/>
              </a:solidFill>
            </a:endParaRPr>
          </a:p>
          <a:p>
            <a:r>
              <a:rPr lang="ja-JP" altLang="en-US" dirty="0" smtClean="0"/>
              <a:t>名古屋（東区）</a:t>
            </a:r>
            <a:r>
              <a:rPr lang="en-US" altLang="ja-JP" dirty="0" smtClean="0"/>
              <a:t>6</a:t>
            </a:r>
            <a:r>
              <a:rPr lang="ja-JP" altLang="en-US" dirty="0" smtClean="0"/>
              <a:t>万</a:t>
            </a:r>
            <a:r>
              <a:rPr lang="en-US" altLang="ja-JP" dirty="0" smtClean="0"/>
              <a:t>2000</a:t>
            </a:r>
            <a:r>
              <a:rPr lang="ja-JP" altLang="en-US" dirty="0" smtClean="0"/>
              <a:t>円～</a:t>
            </a:r>
            <a:r>
              <a:rPr lang="en-US" altLang="ja-JP" dirty="0" smtClean="0"/>
              <a:t>6</a:t>
            </a:r>
            <a:r>
              <a:rPr lang="ja-JP" altLang="en-US" dirty="0" smtClean="0"/>
              <a:t>万</a:t>
            </a:r>
            <a:r>
              <a:rPr lang="en-US" altLang="ja-JP" dirty="0" smtClean="0"/>
              <a:t>7000</a:t>
            </a:r>
            <a:r>
              <a:rPr lang="ja-JP" altLang="en-US" dirty="0" smtClean="0"/>
              <a:t>円</a:t>
            </a:r>
            <a:endParaRPr lang="en-US" altLang="ja-JP" dirty="0" smtClean="0"/>
          </a:p>
          <a:p>
            <a:r>
              <a:rPr lang="ja-JP" altLang="en-US" dirty="0" smtClean="0"/>
              <a:t>大阪（西区）</a:t>
            </a:r>
            <a:r>
              <a:rPr lang="en-US" altLang="ja-JP" dirty="0" smtClean="0"/>
              <a:t>5</a:t>
            </a:r>
            <a:r>
              <a:rPr lang="ja-JP" altLang="en-US" dirty="0" smtClean="0"/>
              <a:t>万～</a:t>
            </a:r>
            <a:r>
              <a:rPr lang="en-US" altLang="ja-JP" dirty="0" smtClean="0"/>
              <a:t>8</a:t>
            </a:r>
            <a:r>
              <a:rPr lang="ja-JP" altLang="en-US" dirty="0" smtClean="0"/>
              <a:t>万</a:t>
            </a:r>
            <a:r>
              <a:rPr lang="en-US" altLang="ja-JP" dirty="0" smtClean="0"/>
              <a:t>4000</a:t>
            </a:r>
            <a:r>
              <a:rPr lang="ja-JP" altLang="en-US" dirty="0" smtClean="0"/>
              <a:t>円</a:t>
            </a:r>
            <a:endParaRPr lang="en-US" altLang="ja-JP" dirty="0" smtClean="0"/>
          </a:p>
          <a:p>
            <a:r>
              <a:rPr lang="ja-JP" altLang="en-US" dirty="0" smtClean="0"/>
              <a:t>福岡（中央区）</a:t>
            </a:r>
            <a:r>
              <a:rPr lang="en-US" altLang="ja-JP" dirty="0" smtClean="0"/>
              <a:t>5</a:t>
            </a:r>
            <a:r>
              <a:rPr lang="ja-JP" altLang="en-US" dirty="0" smtClean="0"/>
              <a:t>万</a:t>
            </a:r>
            <a:r>
              <a:rPr lang="en-US" altLang="ja-JP" dirty="0" smtClean="0"/>
              <a:t>6000</a:t>
            </a:r>
            <a:r>
              <a:rPr lang="ja-JP" altLang="en-US" dirty="0" smtClean="0"/>
              <a:t>～</a:t>
            </a:r>
            <a:r>
              <a:rPr lang="en-US" altLang="ja-JP" dirty="0" smtClean="0"/>
              <a:t>6</a:t>
            </a:r>
            <a:r>
              <a:rPr lang="ja-JP" altLang="en-US" dirty="0" smtClean="0"/>
              <a:t>万</a:t>
            </a:r>
            <a:r>
              <a:rPr lang="en-US" altLang="ja-JP" dirty="0" smtClean="0"/>
              <a:t>6000</a:t>
            </a:r>
            <a:r>
              <a:rPr lang="ja-JP" altLang="en-US" dirty="0" smtClean="0"/>
              <a:t>円</a:t>
            </a:r>
            <a:br>
              <a:rPr lang="ja-JP" altLang="en-US" dirty="0" smtClean="0"/>
            </a:br>
            <a:r>
              <a:rPr lang="ja-JP" altLang="en-US" dirty="0" smtClean="0"/>
              <a:t/>
            </a:r>
            <a:br>
              <a:rPr lang="ja-JP" altLang="en-US" dirty="0" smtClean="0"/>
            </a:b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lang="ja-JP" altLang="en-US" dirty="0" smtClean="0"/>
              <a:t>地価は三十年前に戻った</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a:off x="467544" y="1626928"/>
            <a:ext cx="4968552" cy="525173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364088" y="3940473"/>
            <a:ext cx="3638516" cy="27288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p:cNvPicPr>
            <a:picLocks noChangeAspect="1" noChangeArrowheads="1"/>
          </p:cNvPicPr>
          <p:nvPr/>
        </p:nvPicPr>
        <p:blipFill>
          <a:blip r:embed="rId3" cstate="print"/>
          <a:srcRect/>
          <a:stretch>
            <a:fillRect/>
          </a:stretch>
        </p:blipFill>
        <p:spPr bwMode="auto">
          <a:xfrm>
            <a:off x="611095" y="548680"/>
            <a:ext cx="7733194" cy="590465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074" name="Picture 2"/>
          <p:cNvPicPr>
            <a:picLocks noChangeAspect="1" noChangeArrowheads="1"/>
          </p:cNvPicPr>
          <p:nvPr/>
        </p:nvPicPr>
        <p:blipFill>
          <a:blip r:embed="rId3" cstate="print"/>
          <a:srcRect/>
          <a:stretch>
            <a:fillRect/>
          </a:stretch>
        </p:blipFill>
        <p:spPr bwMode="auto">
          <a:xfrm>
            <a:off x="251520" y="1771650"/>
            <a:ext cx="3905250" cy="33147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871789" y="2043113"/>
            <a:ext cx="3876675" cy="27717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5149155" y="485775"/>
            <a:ext cx="3743325" cy="588645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39552" y="395288"/>
            <a:ext cx="3743325" cy="60674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628800"/>
            <a:ext cx="7772400" cy="3384376"/>
          </a:xfrm>
          <a:ln w="38100">
            <a:solidFill>
              <a:schemeClr val="tx1"/>
            </a:solidFill>
          </a:ln>
        </p:spPr>
        <p:txBody>
          <a:bodyPr>
            <a:normAutofit/>
          </a:bodyPr>
          <a:lstStyle/>
          <a:p>
            <a:r>
              <a:rPr kumimoji="1" lang="ja-JP" altLang="en-US" sz="4800" dirty="0" smtClean="0"/>
              <a:t>都市デザイン論　第四回　</a:t>
            </a:r>
            <a:r>
              <a:rPr kumimoji="1" lang="en-US" altLang="ja-JP" sz="4800" dirty="0" smtClean="0"/>
              <a:t/>
            </a:r>
            <a:br>
              <a:rPr kumimoji="1" lang="en-US" altLang="ja-JP" sz="4800" dirty="0" smtClean="0"/>
            </a:br>
            <a:r>
              <a:rPr lang="en-US" altLang="ja-JP" sz="4800" dirty="0" smtClean="0"/>
              <a:t/>
            </a:r>
            <a:br>
              <a:rPr lang="en-US" altLang="ja-JP" sz="4800" dirty="0" smtClean="0"/>
            </a:br>
            <a:r>
              <a:rPr lang="ja-JP" altLang="en-US" sz="4800" dirty="0" smtClean="0"/>
              <a:t>住宅政策と都市</a:t>
            </a:r>
            <a:r>
              <a:rPr lang="en-US" altLang="ja-JP" sz="4800" dirty="0" smtClean="0"/>
              <a:t/>
            </a:r>
            <a:br>
              <a:rPr lang="en-US" altLang="ja-JP" sz="4800" dirty="0" smtClean="0"/>
            </a:br>
            <a:r>
              <a:rPr lang="ja-JP" altLang="en-US" sz="4800" dirty="0" smtClean="0"/>
              <a:t>～</a:t>
            </a:r>
            <a:r>
              <a:rPr kumimoji="1" lang="ja-JP" altLang="en-US" sz="4800" dirty="0" smtClean="0"/>
              <a:t>住と宿の違いは？～</a:t>
            </a:r>
            <a:endParaRPr kumimoji="1" lang="ja-JP" altLang="en-US" sz="4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5397946" y="928688"/>
            <a:ext cx="3638550" cy="500062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971600" y="1006177"/>
            <a:ext cx="3590925" cy="55911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5076056" y="500063"/>
            <a:ext cx="3752850" cy="585787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539552" y="476250"/>
            <a:ext cx="3895725" cy="59055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331640" y="-315416"/>
            <a:ext cx="5250135" cy="745220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395536" y="44624"/>
            <a:ext cx="8352928" cy="676875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036552" y="0"/>
            <a:ext cx="7135848" cy="697407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188640"/>
            <a:ext cx="8676456" cy="687981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528578" y="260649"/>
            <a:ext cx="7931853" cy="621525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692696"/>
            <a:ext cx="8229600" cy="5433467"/>
          </a:xfrm>
        </p:spPr>
        <p:txBody>
          <a:bodyPr>
            <a:normAutofit/>
          </a:bodyPr>
          <a:lstStyle/>
          <a:p>
            <a:r>
              <a:rPr lang="ja-JP" altLang="en-US" dirty="0" smtClean="0"/>
              <a:t>東京の区部は全国からの流入により毎年</a:t>
            </a:r>
            <a:r>
              <a:rPr lang="en-US" altLang="ja-JP" dirty="0" smtClean="0">
                <a:solidFill>
                  <a:srgbClr val="FF0000"/>
                </a:solidFill>
              </a:rPr>
              <a:t>3</a:t>
            </a:r>
            <a:r>
              <a:rPr lang="ja-JP" altLang="en-US" dirty="0" smtClean="0">
                <a:solidFill>
                  <a:srgbClr val="FF0000"/>
                </a:solidFill>
              </a:rPr>
              <a:t>万人以上（過去の好景気時には</a:t>
            </a:r>
            <a:r>
              <a:rPr lang="en-US" altLang="ja-JP" dirty="0" smtClean="0">
                <a:solidFill>
                  <a:srgbClr val="FF0000"/>
                </a:solidFill>
              </a:rPr>
              <a:t>7</a:t>
            </a:r>
            <a:r>
              <a:rPr lang="ja-JP" altLang="en-US" dirty="0" smtClean="0">
                <a:solidFill>
                  <a:srgbClr val="FF0000"/>
                </a:solidFill>
              </a:rPr>
              <a:t>万人以上）の転入超過</a:t>
            </a:r>
            <a:r>
              <a:rPr lang="ja-JP" altLang="en-US" dirty="0" smtClean="0"/>
              <a:t>が続いているため、一時的に新築物件が増えても需要がそれを吸収</a:t>
            </a:r>
            <a:endParaRPr lang="en-US" altLang="ja-JP" dirty="0" smtClean="0"/>
          </a:p>
          <a:p>
            <a:r>
              <a:rPr lang="ja-JP" altLang="en-US" dirty="0" smtClean="0"/>
              <a:t>通常は景気が悪くなると入居需要がぐっと減るため、大家は空室を埋めようと一時的に家賃を下げる。リーマンショック以降はさすがに東京の家賃も下落基調にあったが、それでも潜在需要が圧倒的に多いため回復が早い</a:t>
            </a:r>
            <a:br>
              <a:rPr lang="ja-JP" altLang="en-US" dirty="0" smtClean="0"/>
            </a:br>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ramae\Desktop\広尾裏通り.JPG"/>
          <p:cNvPicPr>
            <a:picLocks noChangeAspect="1" noChangeArrowheads="1"/>
          </p:cNvPicPr>
          <p:nvPr/>
        </p:nvPicPr>
        <p:blipFill>
          <a:blip r:embed="rId3" cstate="print"/>
          <a:srcRect/>
          <a:stretch>
            <a:fillRect/>
          </a:stretch>
        </p:blipFill>
        <p:spPr bwMode="auto">
          <a:xfrm rot="5400000">
            <a:off x="1818435" y="997989"/>
            <a:ext cx="6474787" cy="485609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9050">
            <a:solidFill>
              <a:schemeClr val="accent1"/>
            </a:solidFill>
          </a:ln>
        </p:spPr>
        <p:txBody>
          <a:bodyPr>
            <a:normAutofit/>
          </a:bodyPr>
          <a:lstStyle/>
          <a:p>
            <a:r>
              <a:rPr kumimoji="1" lang="ja-JP" altLang="en-US" dirty="0" smtClean="0"/>
              <a:t>森鴎外、夏目漱石も借家住まい</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戦前の都市では、借地住まいと借家住まいは当たり前の居住形態として利用されていた。東京下町では</a:t>
            </a:r>
            <a:r>
              <a:rPr lang="en-US" altLang="ja-JP" dirty="0" smtClean="0"/>
              <a:t>90</a:t>
            </a:r>
            <a:r>
              <a:rPr lang="ja-JP" altLang="en-US" dirty="0" smtClean="0"/>
              <a:t>％が借地借家住まい</a:t>
            </a:r>
            <a:endParaRPr lang="en-US" altLang="ja-JP" dirty="0" smtClean="0"/>
          </a:p>
          <a:p>
            <a:r>
              <a:rPr lang="ja-JP" altLang="en-US" dirty="0" smtClean="0"/>
              <a:t>当時は、土地の所有にこだわらない風潮があり、地主と借地人の関係もおおらかな時代</a:t>
            </a:r>
            <a:endParaRPr lang="en-US" altLang="ja-JP" dirty="0" smtClean="0"/>
          </a:p>
          <a:p>
            <a:r>
              <a:rPr lang="ja-JP" altLang="en-US" dirty="0" smtClean="0"/>
              <a:t>借地人は自分が住む家を建て、資金の余裕ができれば借地上にもう１棟借家を建てて貸すことで、自己年金とすることも多かった</a:t>
            </a:r>
            <a:endParaRPr lang="en-US" altLang="ja-JP"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一戸建て指向</a:t>
            </a:r>
            <a:endParaRPr kumimoji="1" lang="ja-JP" altLang="en-US" dirty="0"/>
          </a:p>
        </p:txBody>
      </p:sp>
      <p:pic>
        <p:nvPicPr>
          <p:cNvPr id="12290" name="Picture 2"/>
          <p:cNvPicPr>
            <a:picLocks noChangeAspect="1" noChangeArrowheads="1"/>
          </p:cNvPicPr>
          <p:nvPr/>
        </p:nvPicPr>
        <p:blipFill>
          <a:blip r:embed="rId3" cstate="print"/>
          <a:srcRect/>
          <a:stretch>
            <a:fillRect/>
          </a:stretch>
        </p:blipFill>
        <p:spPr bwMode="auto">
          <a:xfrm>
            <a:off x="479839" y="1556793"/>
            <a:ext cx="7980593" cy="511256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w="38100">
            <a:solidFill>
              <a:schemeClr val="tx1"/>
            </a:solidFill>
          </a:ln>
        </p:spPr>
        <p:txBody>
          <a:bodyPr/>
          <a:lstStyle/>
          <a:p>
            <a:r>
              <a:rPr lang="ja-JP" altLang="en-US" dirty="0" smtClean="0"/>
              <a:t>戦時立法　憂いなく戦場へ</a:t>
            </a:r>
            <a:endParaRPr kumimoji="1" lang="ja-JP" altLang="en-US" dirty="0"/>
          </a:p>
        </p:txBody>
      </p:sp>
      <p:sp>
        <p:nvSpPr>
          <p:cNvPr id="3" name="コンテンツ プレースホルダ 2"/>
          <p:cNvSpPr>
            <a:spLocks noGrp="1"/>
          </p:cNvSpPr>
          <p:nvPr>
            <p:ph idx="1"/>
          </p:nvPr>
        </p:nvSpPr>
        <p:spPr>
          <a:xfrm>
            <a:off x="457200" y="1268760"/>
            <a:ext cx="8229600" cy="6336704"/>
          </a:xfrm>
        </p:spPr>
        <p:txBody>
          <a:bodyPr>
            <a:normAutofit/>
          </a:bodyPr>
          <a:lstStyle/>
          <a:p>
            <a:r>
              <a:rPr lang="ja-JP" altLang="en-US" dirty="0" smtClean="0"/>
              <a:t>大正</a:t>
            </a:r>
            <a:r>
              <a:rPr lang="en-US" altLang="ja-JP" dirty="0" smtClean="0"/>
              <a:t>10</a:t>
            </a:r>
            <a:r>
              <a:rPr lang="ja-JP" altLang="en-US" dirty="0" smtClean="0"/>
              <a:t>年に制定された借地法・借家法は、契約の期間満了時期（期間</a:t>
            </a:r>
            <a:r>
              <a:rPr lang="en-US" altLang="ja-JP" dirty="0" smtClean="0"/>
              <a:t>20</a:t>
            </a:r>
            <a:r>
              <a:rPr lang="ja-JP" altLang="en-US" dirty="0" smtClean="0"/>
              <a:t>年の契約）を迎えようとしたちょうどその年、戦時下の昭和</a:t>
            </a:r>
            <a:r>
              <a:rPr lang="en-US" altLang="ja-JP" dirty="0" smtClean="0"/>
              <a:t>16</a:t>
            </a:r>
            <a:r>
              <a:rPr lang="ja-JP" altLang="en-US" dirty="0" smtClean="0"/>
              <a:t>年に改正され、</a:t>
            </a:r>
            <a:r>
              <a:rPr lang="ja-JP" altLang="en-US" b="1" dirty="0" smtClean="0">
                <a:solidFill>
                  <a:srgbClr val="FF0000"/>
                </a:solidFill>
              </a:rPr>
              <a:t>「正当事由制度」</a:t>
            </a:r>
            <a:r>
              <a:rPr lang="ja-JP" altLang="en-US" dirty="0" smtClean="0"/>
              <a:t>が追加</a:t>
            </a:r>
            <a:endParaRPr lang="en-US" altLang="ja-JP" dirty="0" smtClean="0"/>
          </a:p>
          <a:p>
            <a:r>
              <a:rPr lang="ja-JP" altLang="en-US" dirty="0" smtClean="0"/>
              <a:t>出征兵士が戦地から戻ったときに、借地借家契約が終了し住む家がなくなることの混乱を避けるため、</a:t>
            </a:r>
            <a:r>
              <a:rPr lang="ja-JP" altLang="en-US" dirty="0" smtClean="0">
                <a:solidFill>
                  <a:srgbClr val="FF0000"/>
                </a:solidFill>
              </a:rPr>
              <a:t>借地については、期間満了時に建物がある場合は、契約の更新を拒絶するためには地主に正当な事由を必要</a:t>
            </a:r>
            <a:r>
              <a:rPr lang="ja-JP" altLang="en-US" dirty="0" smtClean="0"/>
              <a:t>とし、</a:t>
            </a:r>
            <a:r>
              <a:rPr lang="ja-JP" altLang="en-US" dirty="0" smtClean="0">
                <a:solidFill>
                  <a:srgbClr val="FF0000"/>
                </a:solidFill>
              </a:rPr>
              <a:t>借家についても、解約申入れや更新の拒絶をするには正当事由が必要となった。</a:t>
            </a:r>
            <a:endParaRPr lang="en-US" altLang="ja-JP" dirty="0" smtClean="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lang="ja-JP" altLang="en-US" b="1" dirty="0" smtClean="0"/>
              <a:t>法定更新制度</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en-US" dirty="0" smtClean="0"/>
              <a:t>改正の狙いは借家人の保護にあり、借地の保護はそれ自体というよりも、借家の多くが借地上で供給されていたことから、借家を保護する条件として借地の保護がなされたという経緯がある。</a:t>
            </a:r>
            <a:endParaRPr lang="en-US" altLang="ja-JP" dirty="0" smtClean="0"/>
          </a:p>
          <a:p>
            <a:r>
              <a:rPr lang="ja-JP" altLang="en-US" dirty="0" smtClean="0"/>
              <a:t>さらに</a:t>
            </a:r>
            <a:r>
              <a:rPr lang="ja-JP" altLang="en-US" b="1" dirty="0" smtClean="0">
                <a:solidFill>
                  <a:srgbClr val="FF0000"/>
                </a:solidFill>
              </a:rPr>
              <a:t>、「法定更新制度」</a:t>
            </a:r>
            <a:r>
              <a:rPr lang="ja-JP" altLang="en-US" dirty="0" smtClean="0"/>
              <a:t>により、地主に正当事由が認められないにも拘わらず契約の更新に応じない場合には、借地・借家の契約は従前内容のままで法定更新されることを認めることとなった。２つの制度により、借主保護が強化</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38100">
            <a:solidFill>
              <a:schemeClr val="tx1">
                <a:lumMod val="95000"/>
                <a:lumOff val="5000"/>
              </a:schemeClr>
            </a:solidFill>
          </a:ln>
        </p:spPr>
        <p:txBody>
          <a:bodyPr/>
          <a:lstStyle/>
          <a:p>
            <a:r>
              <a:rPr kumimoji="1" lang="ja-JP" altLang="en-US" dirty="0" smtClean="0"/>
              <a:t>戦後住宅難事情の発生</a:t>
            </a:r>
            <a:endParaRPr kumimoji="1" lang="ja-JP" altLang="en-US" dirty="0"/>
          </a:p>
        </p:txBody>
      </p:sp>
      <p:sp>
        <p:nvSpPr>
          <p:cNvPr id="3" name="コンテンツ プレースホルダ 2"/>
          <p:cNvSpPr>
            <a:spLocks noGrp="1"/>
          </p:cNvSpPr>
          <p:nvPr>
            <p:ph idx="1"/>
          </p:nvPr>
        </p:nvSpPr>
        <p:spPr>
          <a:xfrm>
            <a:off x="457200" y="1412776"/>
            <a:ext cx="8229600" cy="5445224"/>
          </a:xfrm>
        </p:spPr>
        <p:txBody>
          <a:bodyPr>
            <a:normAutofit/>
          </a:bodyPr>
          <a:lstStyle/>
          <a:p>
            <a:r>
              <a:rPr lang="ja-JP" altLang="en-US" dirty="0" smtClean="0"/>
              <a:t>昭和</a:t>
            </a:r>
            <a:r>
              <a:rPr lang="en-US" altLang="ja-JP" dirty="0" smtClean="0"/>
              <a:t>16</a:t>
            </a:r>
            <a:r>
              <a:rPr lang="ja-JP" altLang="en-US" dirty="0" smtClean="0"/>
              <a:t>年の借地法借家法の改正で事情は大きく変わり、借地借家共に賃貸借の関係が変化し、戦後は借地借家のトラブルをめぐり数多くの裁判が起こされるなど、まさに貸主借主がいがみ合うような関係が生じてきた。</a:t>
            </a:r>
            <a:endParaRPr lang="en-US" altLang="ja-JP" dirty="0" smtClean="0"/>
          </a:p>
          <a:p>
            <a:r>
              <a:rPr lang="ja-JP" altLang="en-US" dirty="0" smtClean="0">
                <a:solidFill>
                  <a:srgbClr val="FF0000"/>
                </a:solidFill>
              </a:rPr>
              <a:t>戦後、借家は、借家人の入れ替えが起こりやすい狭小借家が多く供給されるようになる</a:t>
            </a:r>
            <a:r>
              <a:rPr lang="ja-JP" altLang="en-US" dirty="0" smtClean="0"/>
              <a:t>。借家人に家族が増えたり生活が豊かになれば、借家人の方から自然に転居することが誘導されるような質の借家となった。</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48680"/>
            <a:ext cx="8229600" cy="5976664"/>
          </a:xfrm>
        </p:spPr>
        <p:txBody>
          <a:bodyPr>
            <a:normAutofit/>
          </a:bodyPr>
          <a:lstStyle/>
          <a:p>
            <a:r>
              <a:rPr lang="ja-JP" altLang="en-US" dirty="0" smtClean="0"/>
              <a:t>一方、借地は、契約期間が満了しても土地が戻ることのない制度となり、土地を返してほしい場合は、土地価格の５０～９０％もの</a:t>
            </a:r>
            <a:r>
              <a:rPr lang="ja-JP" altLang="en-US" dirty="0" smtClean="0">
                <a:solidFill>
                  <a:srgbClr val="FF0000"/>
                </a:solidFill>
              </a:rPr>
              <a:t>立退料</a:t>
            </a:r>
            <a:r>
              <a:rPr lang="ja-JP" altLang="en-US" dirty="0" smtClean="0"/>
              <a:t>を支払わねばならなくなった。</a:t>
            </a:r>
            <a:endParaRPr lang="en-US" altLang="ja-JP" dirty="0" smtClean="0"/>
          </a:p>
          <a:p>
            <a:r>
              <a:rPr lang="ja-JP" altLang="en-US" dirty="0" smtClean="0"/>
              <a:t>このため</a:t>
            </a:r>
            <a:r>
              <a:rPr lang="ja-JP" altLang="en-US" b="1" dirty="0" smtClean="0">
                <a:solidFill>
                  <a:srgbClr val="FF0000"/>
                </a:solidFill>
              </a:rPr>
              <a:t>戦後は新規の借地の供給はほとんど出なくなった</a:t>
            </a:r>
            <a:r>
              <a:rPr lang="ja-JP" altLang="en-US" dirty="0" smtClean="0"/>
              <a:t>。</a:t>
            </a:r>
            <a:endParaRPr lang="en-US" altLang="ja-JP" dirty="0" smtClean="0"/>
          </a:p>
          <a:p>
            <a:r>
              <a:rPr lang="ja-JP" altLang="en-US" dirty="0" smtClean="0"/>
              <a:t>戦後も都市への人口集積が進むが、狭い借家住まいで辛抱するか、土地を買って家を購入するかの選択しかなくなっていった。</a:t>
            </a:r>
          </a:p>
          <a:p>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686800" cy="1143000"/>
          </a:xfrm>
          <a:ln w="38100">
            <a:solidFill>
              <a:schemeClr val="tx1">
                <a:lumMod val="95000"/>
                <a:lumOff val="5000"/>
              </a:schemeClr>
            </a:solidFill>
          </a:ln>
        </p:spPr>
        <p:txBody>
          <a:bodyPr>
            <a:normAutofit/>
          </a:bodyPr>
          <a:lstStyle/>
          <a:p>
            <a:r>
              <a:rPr lang="ja-JP" altLang="en-US" b="1" dirty="0" smtClean="0"/>
              <a:t> キャピタルゲインが借地人に移転</a:t>
            </a:r>
            <a:endParaRPr kumimoji="1" lang="ja-JP" altLang="en-US" dirty="0"/>
          </a:p>
        </p:txBody>
      </p:sp>
      <p:sp>
        <p:nvSpPr>
          <p:cNvPr id="3" name="コンテンツ プレースホルダ 2"/>
          <p:cNvSpPr>
            <a:spLocks noGrp="1"/>
          </p:cNvSpPr>
          <p:nvPr>
            <p:ph idx="1"/>
          </p:nvPr>
        </p:nvSpPr>
        <p:spPr>
          <a:xfrm>
            <a:off x="179512" y="1600200"/>
            <a:ext cx="8784976" cy="5257800"/>
          </a:xfrm>
        </p:spPr>
        <p:txBody>
          <a:bodyPr>
            <a:normAutofit fontScale="92500" lnSpcReduction="20000"/>
          </a:bodyPr>
          <a:lstStyle/>
          <a:p>
            <a:r>
              <a:rPr lang="ja-JP" altLang="en-US" dirty="0" smtClean="0"/>
              <a:t>　地主が土地の返還を求める場合に、立退料を要求される問題がある。</a:t>
            </a:r>
            <a:endParaRPr lang="en-US" altLang="ja-JP" dirty="0" smtClean="0"/>
          </a:p>
          <a:p>
            <a:r>
              <a:rPr lang="ja-JP" altLang="en-US" dirty="0" smtClean="0"/>
              <a:t>借地権自体が事実上半永久的に継続する資産的権利となったことから、地価の継続的上昇によって生じる土地の値上り益は、大半が借地人に帰属することになった。</a:t>
            </a:r>
            <a:endParaRPr lang="en-US" altLang="ja-JP" dirty="0" smtClean="0"/>
          </a:p>
          <a:p>
            <a:r>
              <a:rPr lang="ja-JP" altLang="en-US" dirty="0" smtClean="0"/>
              <a:t>借地権価格は住宅地では土地価格の６割から７割、商業地では９割に達する事例もあった。土地の返還を求める場合には、権利の金銭的補償として借地権価格相当の立退料が要求される。戦後の地価上昇でその土地に生じた</a:t>
            </a:r>
            <a:r>
              <a:rPr lang="ja-JP" altLang="en-US" dirty="0" smtClean="0">
                <a:solidFill>
                  <a:srgbClr val="FF0000"/>
                </a:solidFill>
              </a:rPr>
              <a:t>キャピタルゲインの大半が借地人に移転</a:t>
            </a:r>
            <a:r>
              <a:rPr lang="ja-JP" altLang="en-US" dirty="0" smtClean="0"/>
              <a:t>してしまうことになった。</a:t>
            </a:r>
            <a:br>
              <a:rPr lang="ja-JP" altLang="en-US" dirty="0" smtClean="0"/>
            </a:br>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38100">
            <a:solidFill>
              <a:schemeClr val="tx1">
                <a:lumMod val="95000"/>
                <a:lumOff val="5000"/>
              </a:schemeClr>
            </a:solidFill>
          </a:ln>
        </p:spPr>
        <p:txBody>
          <a:bodyPr>
            <a:normAutofit fontScale="90000"/>
          </a:bodyPr>
          <a:lstStyle/>
          <a:p>
            <a:r>
              <a:rPr lang="ja-JP" altLang="en-US" b="1" dirty="0" smtClean="0"/>
              <a:t>地価上昇に見合う地代収入が得られない問題</a:t>
            </a:r>
            <a:endParaRPr kumimoji="1" lang="ja-JP" altLang="en-US" dirty="0"/>
          </a:p>
        </p:txBody>
      </p:sp>
      <p:sp>
        <p:nvSpPr>
          <p:cNvPr id="3" name="コンテンツ プレースホルダ 2"/>
          <p:cNvSpPr>
            <a:spLocks noGrp="1"/>
          </p:cNvSpPr>
          <p:nvPr>
            <p:ph idx="1"/>
          </p:nvPr>
        </p:nvSpPr>
        <p:spPr>
          <a:xfrm>
            <a:off x="179512" y="1412776"/>
            <a:ext cx="8964488" cy="5445224"/>
          </a:xfrm>
        </p:spPr>
        <p:txBody>
          <a:bodyPr>
            <a:normAutofit fontScale="92500" lnSpcReduction="20000"/>
          </a:bodyPr>
          <a:lstStyle/>
          <a:p>
            <a:r>
              <a:rPr lang="ja-JP" altLang="en-US" dirty="0" smtClean="0"/>
              <a:t>土地の返還は譲っても、地代を確実に受け取ることができればまだ良いのであるが、実はそうでないケースが多かった。戦後の高度経済成長のもとで地価が急上昇したのに、地代の値上げはそれに連動して上昇できず、地価の上昇を理由に地主が地代の増額を要求しても、借地人は周辺の地代が上がっていないこと等を理由に、相当と思う</a:t>
            </a:r>
            <a:r>
              <a:rPr lang="ja-JP" altLang="en-US" dirty="0" smtClean="0">
                <a:solidFill>
                  <a:srgbClr val="FF0000"/>
                </a:solidFill>
              </a:rPr>
              <a:t>地代を供託</a:t>
            </a:r>
            <a:r>
              <a:rPr lang="ja-JP" altLang="en-US" dirty="0" smtClean="0"/>
              <a:t>する。</a:t>
            </a:r>
            <a:endParaRPr lang="en-US" altLang="ja-JP" dirty="0" smtClean="0"/>
          </a:p>
          <a:p>
            <a:r>
              <a:rPr lang="ja-JP" altLang="en-US" dirty="0" smtClean="0"/>
              <a:t>地代値上げの裁判をしても、裁判所は急激な地代の上昇を抑制すべきとの判断から地主の主張を認めなかった。</a:t>
            </a:r>
            <a:endParaRPr lang="en-US" altLang="ja-JP" dirty="0" smtClean="0"/>
          </a:p>
          <a:p>
            <a:r>
              <a:rPr lang="ja-JP" altLang="en-US" dirty="0" smtClean="0"/>
              <a:t>借地借家法第</a:t>
            </a:r>
            <a:r>
              <a:rPr lang="en-US" altLang="ja-JP" dirty="0" smtClean="0"/>
              <a:t>11</a:t>
            </a:r>
            <a:r>
              <a:rPr lang="ja-JP" altLang="en-US" dirty="0" smtClean="0"/>
              <a:t>条の地代等増減額請求権は、地主からの増額と借地人からの減額ができるとしているが、地主からの増額請求は実際には認められ難い状況にあった。</a:t>
            </a:r>
          </a:p>
          <a:p>
            <a:endParaRPr kumimoji="1" lang="ja-JP"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95000"/>
                <a:lumOff val="5000"/>
              </a:schemeClr>
            </a:solidFill>
          </a:ln>
        </p:spPr>
        <p:txBody>
          <a:bodyPr>
            <a:normAutofit/>
          </a:bodyPr>
          <a:lstStyle/>
          <a:p>
            <a:r>
              <a:rPr kumimoji="1" lang="ja-JP" altLang="en-US" dirty="0" smtClean="0"/>
              <a:t>住宅難と通勤圏の拡大</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Autofit/>
          </a:bodyPr>
          <a:lstStyle/>
          <a:p>
            <a:r>
              <a:rPr lang="en-US" altLang="ja-JP" dirty="0" smtClean="0"/>
              <a:t>1930 </a:t>
            </a:r>
            <a:r>
              <a:rPr lang="ja-JP" altLang="en-US" dirty="0"/>
              <a:t>年の東京都区部の通勤圏はほぼ現在の東京都区部内に収まる</a:t>
            </a:r>
            <a:r>
              <a:rPr lang="ja-JP" altLang="en-US" dirty="0" smtClean="0"/>
              <a:t>もの</a:t>
            </a:r>
            <a:endParaRPr lang="en-US" altLang="ja-JP" dirty="0" smtClean="0"/>
          </a:p>
          <a:p>
            <a:r>
              <a:rPr lang="ja-JP" altLang="en-US" dirty="0" smtClean="0"/>
              <a:t>戦</a:t>
            </a:r>
            <a:r>
              <a:rPr lang="ja-JP" altLang="en-US" dirty="0"/>
              <a:t>時期</a:t>
            </a:r>
            <a:r>
              <a:rPr lang="ja-JP" altLang="en-US" dirty="0" smtClean="0"/>
              <a:t>から復興期に都区部通勤圏</a:t>
            </a:r>
            <a:r>
              <a:rPr lang="ja-JP" altLang="en-US" dirty="0"/>
              <a:t>は</a:t>
            </a:r>
            <a:r>
              <a:rPr lang="ja-JP" altLang="en-US" dirty="0" smtClean="0"/>
              <a:t>飛躍的拡大</a:t>
            </a:r>
            <a:endParaRPr lang="en-US" altLang="ja-JP" dirty="0" smtClean="0"/>
          </a:p>
          <a:p>
            <a:r>
              <a:rPr lang="ja-JP" altLang="en-US" dirty="0" smtClean="0"/>
              <a:t>戦災で都区部住宅</a:t>
            </a:r>
            <a:r>
              <a:rPr lang="ja-JP" altLang="en-US" dirty="0"/>
              <a:t>は</a:t>
            </a:r>
            <a:r>
              <a:rPr lang="ja-JP" altLang="en-US" dirty="0" smtClean="0"/>
              <a:t>大量焼失したが</a:t>
            </a:r>
            <a:r>
              <a:rPr lang="ja-JP" altLang="en-US" dirty="0"/>
              <a:t>、地代家賃</a:t>
            </a:r>
            <a:r>
              <a:rPr lang="ja-JP" altLang="en-US" dirty="0" smtClean="0"/>
              <a:t>統制令継続し、借家供給</a:t>
            </a:r>
            <a:r>
              <a:rPr lang="ja-JP" altLang="en-US" dirty="0"/>
              <a:t>されず</a:t>
            </a:r>
            <a:r>
              <a:rPr lang="ja-JP" altLang="en-US" dirty="0" smtClean="0"/>
              <a:t>疎開者復帰</a:t>
            </a:r>
            <a:r>
              <a:rPr lang="ja-JP" altLang="en-US" dirty="0"/>
              <a:t>を</a:t>
            </a:r>
            <a:r>
              <a:rPr lang="ja-JP" altLang="en-US" dirty="0" smtClean="0"/>
              <a:t>阻む</a:t>
            </a:r>
            <a:endParaRPr lang="en-US" altLang="ja-JP" dirty="0" smtClean="0"/>
          </a:p>
          <a:p>
            <a:r>
              <a:rPr lang="ja-JP" altLang="en-US" dirty="0" smtClean="0"/>
              <a:t>同時</a:t>
            </a:r>
            <a:r>
              <a:rPr lang="ja-JP" altLang="en-US" dirty="0"/>
              <a:t>に、住宅難</a:t>
            </a:r>
            <a:r>
              <a:rPr lang="ja-JP" altLang="en-US" dirty="0" smtClean="0"/>
              <a:t>により交通機関利用の通勤者</a:t>
            </a:r>
            <a:r>
              <a:rPr lang="ja-JP" altLang="en-US" dirty="0"/>
              <a:t>が</a:t>
            </a:r>
            <a:r>
              <a:rPr lang="ja-JP" altLang="en-US" dirty="0" smtClean="0"/>
              <a:t>増加、</a:t>
            </a:r>
            <a:r>
              <a:rPr lang="ja-JP" altLang="en-US" b="1" dirty="0" smtClean="0">
                <a:solidFill>
                  <a:srgbClr val="FF0000"/>
                </a:solidFill>
              </a:rPr>
              <a:t>定期券現物</a:t>
            </a:r>
            <a:r>
              <a:rPr lang="ja-JP" altLang="en-US" b="1" dirty="0">
                <a:solidFill>
                  <a:srgbClr val="FF0000"/>
                </a:solidFill>
              </a:rPr>
              <a:t>支給</a:t>
            </a:r>
            <a:r>
              <a:rPr lang="ja-JP" altLang="en-US" dirty="0"/>
              <a:t>を中心とする通勤</a:t>
            </a:r>
            <a:r>
              <a:rPr lang="ja-JP" altLang="en-US" dirty="0" smtClean="0"/>
              <a:t>手当</a:t>
            </a:r>
            <a:r>
              <a:rPr lang="ja-JP" altLang="en-US" dirty="0"/>
              <a:t>が</a:t>
            </a:r>
            <a:r>
              <a:rPr lang="ja-JP" altLang="en-US" dirty="0" smtClean="0"/>
              <a:t>普及</a:t>
            </a:r>
            <a:endParaRPr lang="en-US" altLang="ja-JP" dirty="0" smtClean="0"/>
          </a:p>
          <a:p>
            <a:r>
              <a:rPr lang="ja-JP" altLang="en-US" dirty="0" smtClean="0"/>
              <a:t>復興期に都区</a:t>
            </a:r>
            <a:r>
              <a:rPr lang="ja-JP" altLang="en-US" dirty="0"/>
              <a:t>部外から都区部</a:t>
            </a:r>
            <a:r>
              <a:rPr lang="ja-JP" altLang="en-US" dirty="0" smtClean="0"/>
              <a:t>への通勤者</a:t>
            </a:r>
            <a:r>
              <a:rPr lang="ja-JP" altLang="en-US" dirty="0"/>
              <a:t>が</a:t>
            </a:r>
            <a:r>
              <a:rPr lang="ja-JP" altLang="en-US" dirty="0" smtClean="0"/>
              <a:t>増加</a:t>
            </a:r>
            <a:endParaRPr lang="en-US" altLang="ja-JP"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44825"/>
            <a:ext cx="9144000" cy="4896543"/>
          </a:xfrm>
        </p:spPr>
        <p:txBody>
          <a:bodyPr>
            <a:normAutofit lnSpcReduction="10000"/>
          </a:bodyPr>
          <a:lstStyle/>
          <a:p>
            <a:pPr>
              <a:buNone/>
            </a:pPr>
            <a:r>
              <a:rPr lang="ja-JP" altLang="en-US" dirty="0" smtClean="0"/>
              <a:t>①借家新規供給が抑制され、郊外へと戸建持家を目指す</a:t>
            </a:r>
            <a:r>
              <a:rPr lang="ja-JP" altLang="en-US" dirty="0" smtClean="0">
                <a:solidFill>
                  <a:srgbClr val="FF0000"/>
                </a:solidFill>
              </a:rPr>
              <a:t>持家政策</a:t>
            </a:r>
            <a:r>
              <a:rPr lang="ja-JP" altLang="en-US" dirty="0" smtClean="0"/>
              <a:t>が生まれた（</a:t>
            </a:r>
            <a:r>
              <a:rPr lang="ja-JP" altLang="en-US" b="1" dirty="0" smtClean="0">
                <a:solidFill>
                  <a:srgbClr val="00B050"/>
                </a:solidFill>
              </a:rPr>
              <a:t>「住宅双六</a:t>
            </a:r>
            <a:r>
              <a:rPr lang="ja-JP" altLang="en-US" dirty="0" smtClean="0">
                <a:solidFill>
                  <a:srgbClr val="00B050"/>
                </a:solidFill>
              </a:rPr>
              <a:t>」</a:t>
            </a:r>
            <a:r>
              <a:rPr lang="ja-JP" altLang="en-US" dirty="0" smtClean="0"/>
              <a:t>）</a:t>
            </a:r>
            <a:endParaRPr lang="en-US" altLang="ja-JP" dirty="0" smtClean="0"/>
          </a:p>
          <a:p>
            <a:pPr>
              <a:buNone/>
            </a:pPr>
            <a:r>
              <a:rPr lang="ja-JP" altLang="en-US" dirty="0" smtClean="0"/>
              <a:t>②</a:t>
            </a:r>
            <a:r>
              <a:rPr lang="ja-JP" altLang="en-US" dirty="0" smtClean="0">
                <a:solidFill>
                  <a:srgbClr val="FF0000"/>
                </a:solidFill>
              </a:rPr>
              <a:t>通勤手当の普及</a:t>
            </a:r>
            <a:r>
              <a:rPr lang="ja-JP" altLang="en-US" dirty="0" smtClean="0"/>
              <a:t>により所得と無関係に交通機関利用の通勤が増加</a:t>
            </a:r>
            <a:endParaRPr lang="en-US" altLang="ja-JP" dirty="0" smtClean="0"/>
          </a:p>
          <a:p>
            <a:r>
              <a:rPr lang="ja-JP" altLang="en-US" dirty="0" smtClean="0"/>
              <a:t>谷謙二は、高度成長期以降の東京大都市圏の郊外化は、</a:t>
            </a:r>
            <a:r>
              <a:rPr lang="ja-JP" altLang="en-US" b="1" dirty="0" smtClean="0">
                <a:solidFill>
                  <a:srgbClr val="FF0000"/>
                </a:solidFill>
              </a:rPr>
              <a:t>戦前期からの単なる継続ではなく戦時統制に起因する賃金･住宅政策等の諸制度の変化の影響</a:t>
            </a:r>
            <a:r>
              <a:rPr lang="ja-JP" altLang="en-US" dirty="0" smtClean="0"/>
              <a:t>を受けたものとする。</a:t>
            </a:r>
            <a:endParaRPr lang="en-US" altLang="ja-JP" dirty="0" smtClean="0"/>
          </a:p>
          <a:p>
            <a:r>
              <a:rPr lang="ja-JP" altLang="ja-JP" dirty="0" smtClean="0"/>
              <a:t>都心より離れた郊外に「</a:t>
            </a:r>
            <a:r>
              <a:rPr lang="ja-JP" altLang="ja-JP" b="1" dirty="0" smtClean="0">
                <a:solidFill>
                  <a:srgbClr val="FF0000"/>
                </a:solidFill>
              </a:rPr>
              <a:t>庭付き・一戸建て</a:t>
            </a:r>
            <a:r>
              <a:rPr lang="ja-JP" altLang="ja-JP" dirty="0" smtClean="0"/>
              <a:t>」を手に入れることが人々の憧れとなった</a:t>
            </a:r>
            <a:endParaRPr kumimoji="1" lang="ja-JP" altLang="en-US" dirty="0"/>
          </a:p>
        </p:txBody>
      </p:sp>
      <p:sp>
        <p:nvSpPr>
          <p:cNvPr id="4" name="タイトル 1"/>
          <p:cNvSpPr>
            <a:spLocks noGrp="1"/>
          </p:cNvSpPr>
          <p:nvPr>
            <p:ph type="title"/>
          </p:nvPr>
        </p:nvSpPr>
        <p:spPr>
          <a:xfrm>
            <a:off x="457200" y="413792"/>
            <a:ext cx="8229600" cy="1143000"/>
          </a:xfrm>
          <a:solidFill>
            <a:srgbClr val="FFFF00"/>
          </a:solidFill>
          <a:ln w="38100">
            <a:solidFill>
              <a:schemeClr val="tx1">
                <a:lumMod val="95000"/>
                <a:lumOff val="5000"/>
              </a:schemeClr>
            </a:solidFill>
          </a:ln>
        </p:spPr>
        <p:txBody>
          <a:bodyPr>
            <a:normAutofit/>
          </a:bodyPr>
          <a:lstStyle/>
          <a:p>
            <a:r>
              <a:rPr kumimoji="1" lang="ja-JP" altLang="en-US" dirty="0" smtClean="0"/>
              <a:t>戦時統制が生み出した郊外化</a:t>
            </a:r>
            <a:endParaRPr kumimoji="1" lang="ja-JP"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solidFill>
          </a:ln>
        </p:spPr>
        <p:txBody>
          <a:bodyPr>
            <a:normAutofit/>
          </a:bodyPr>
          <a:lstStyle/>
          <a:p>
            <a:r>
              <a:rPr lang="ja-JP" altLang="en-US" dirty="0" smtClean="0"/>
              <a:t>通勤電車タダ論</a:t>
            </a:r>
            <a:r>
              <a:rPr kumimoji="1" lang="ja-JP" altLang="en-US" dirty="0" smtClean="0"/>
              <a:t>と五方面作戦</a:t>
            </a:r>
            <a:endParaRPr kumimoji="1" lang="ja-JP" altLang="en-US" dirty="0"/>
          </a:p>
        </p:txBody>
      </p:sp>
      <p:sp>
        <p:nvSpPr>
          <p:cNvPr id="3" name="コンテンツ プレースホルダ 2"/>
          <p:cNvSpPr>
            <a:spLocks noGrp="1"/>
          </p:cNvSpPr>
          <p:nvPr>
            <p:ph idx="1"/>
          </p:nvPr>
        </p:nvSpPr>
        <p:spPr>
          <a:xfrm>
            <a:off x="0" y="1600200"/>
            <a:ext cx="9144000" cy="4997151"/>
          </a:xfrm>
        </p:spPr>
        <p:txBody>
          <a:bodyPr>
            <a:normAutofit fontScale="92500"/>
          </a:bodyPr>
          <a:lstStyle/>
          <a:p>
            <a:r>
              <a:rPr lang="en-US" altLang="ja-JP" sz="3600" dirty="0" smtClean="0"/>
              <a:t>1962 </a:t>
            </a:r>
            <a:r>
              <a:rPr lang="ja-JP" altLang="en-US" sz="3600" dirty="0" smtClean="0"/>
              <a:t>年東京の人口は</a:t>
            </a:r>
            <a:r>
              <a:rPr lang="en-US" altLang="ja-JP" sz="3600" dirty="0" smtClean="0"/>
              <a:t>1 </a:t>
            </a:r>
            <a:r>
              <a:rPr lang="ja-JP" altLang="en-US" sz="3600" dirty="0" smtClean="0"/>
              <a:t>千万人超える</a:t>
            </a:r>
            <a:endParaRPr lang="en-US" altLang="ja-JP" sz="3600" dirty="0" smtClean="0"/>
          </a:p>
          <a:p>
            <a:r>
              <a:rPr lang="ja-JP" altLang="en-US" sz="3600" dirty="0" smtClean="0">
                <a:solidFill>
                  <a:srgbClr val="FF0000"/>
                </a:solidFill>
              </a:rPr>
              <a:t>通勤地獄解消</a:t>
            </a:r>
            <a:r>
              <a:rPr lang="ja-JP" altLang="en-US" sz="3600" dirty="0" smtClean="0"/>
              <a:t>のためインフラ整備の</a:t>
            </a:r>
            <a:r>
              <a:rPr lang="ja-JP" altLang="en-US" sz="3600" dirty="0" smtClean="0">
                <a:solidFill>
                  <a:srgbClr val="FF0000"/>
                </a:solidFill>
              </a:rPr>
              <a:t>五方面作戦</a:t>
            </a:r>
            <a:r>
              <a:rPr lang="en-US" altLang="ja-JP" sz="3600" dirty="0" smtClean="0"/>
              <a:t>( </a:t>
            </a:r>
            <a:r>
              <a:rPr lang="ja-JP" altLang="en-US" sz="3600" dirty="0" smtClean="0"/>
              <a:t>東海道・横須賀線、中央線、京浜東北・高崎線、常磐線、総武線</a:t>
            </a:r>
            <a:r>
              <a:rPr lang="en-US" altLang="ja-JP" sz="3600" dirty="0" smtClean="0"/>
              <a:t>) </a:t>
            </a:r>
            <a:r>
              <a:rPr lang="ja-JP" altLang="en-US" sz="3600" dirty="0" smtClean="0"/>
              <a:t>も開始されたが、</a:t>
            </a:r>
            <a:r>
              <a:rPr lang="ja-JP" altLang="en-US" sz="3600" dirty="0" smtClean="0">
                <a:solidFill>
                  <a:srgbClr val="FF0000"/>
                </a:solidFill>
              </a:rPr>
              <a:t>通勤電車タダ論</a:t>
            </a:r>
            <a:r>
              <a:rPr lang="en-US" altLang="ja-JP" sz="3600" dirty="0" smtClean="0">
                <a:solidFill>
                  <a:srgbClr val="FF0000"/>
                </a:solidFill>
              </a:rPr>
              <a:t> </a:t>
            </a:r>
            <a:r>
              <a:rPr lang="ja-JP" altLang="en-US" sz="3600" dirty="0" smtClean="0"/>
              <a:t>が発表されたように公的資金調達には財政当局の理解が得られなかった。</a:t>
            </a:r>
            <a:endParaRPr lang="en-US" altLang="ja-JP" sz="3600" dirty="0" smtClean="0"/>
          </a:p>
          <a:p>
            <a:r>
              <a:rPr lang="ja-JP" altLang="en-US" sz="3600" dirty="0" smtClean="0"/>
              <a:t>この資金調達の失政による利払いの累積が国鉄赤字を生み出し、後世代負担へと転化していった。</a:t>
            </a:r>
            <a:endParaRPr lang="en-US" altLang="ja-JP" sz="36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332656"/>
            <a:ext cx="8784976" cy="5976664"/>
          </a:xfrm>
        </p:spPr>
        <p:txBody>
          <a:bodyPr>
            <a:normAutofit fontScale="92500"/>
          </a:bodyPr>
          <a:lstStyle/>
          <a:p>
            <a:r>
              <a:rPr lang="ja-JP" altLang="en-US" dirty="0" smtClean="0">
                <a:solidFill>
                  <a:srgbClr val="FF0000"/>
                </a:solidFill>
              </a:rPr>
              <a:t>角本良平</a:t>
            </a:r>
            <a:r>
              <a:rPr lang="ja-JP" altLang="en-US" dirty="0" smtClean="0"/>
              <a:t>は、日本の大都市問題は</a:t>
            </a:r>
            <a:r>
              <a:rPr lang="ja-JP" altLang="en-US" dirty="0" smtClean="0">
                <a:solidFill>
                  <a:srgbClr val="FF0000"/>
                </a:solidFill>
              </a:rPr>
              <a:t>都市発展の過小評価に原因</a:t>
            </a:r>
            <a:r>
              <a:rPr lang="ja-JP" altLang="en-US" dirty="0" smtClean="0"/>
              <a:t>があるとし、住宅供給を先行させるため高速通勤鉄道整備を提案</a:t>
            </a:r>
            <a:endParaRPr lang="en-US" altLang="ja-JP" dirty="0" smtClean="0"/>
          </a:p>
          <a:p>
            <a:r>
              <a:rPr lang="ja-JP" altLang="en-US" dirty="0" smtClean="0"/>
              <a:t>森谷英樹が「国鉄は自らの運命と引き換えに複々線を残した。それに対して大都市私鉄は兼業を美田として残して、複々線の投資機会を失った」と表現するように、私鉄は、大量の持家住宅等を提供</a:t>
            </a:r>
            <a:endParaRPr lang="en-US" altLang="ja-JP" dirty="0" smtClean="0"/>
          </a:p>
          <a:p>
            <a:r>
              <a:rPr lang="en-US" altLang="ja-JP" dirty="0" smtClean="0"/>
              <a:t>1975 </a:t>
            </a:r>
            <a:r>
              <a:rPr lang="ja-JP" altLang="en-US" dirty="0" smtClean="0"/>
              <a:t>年当時大手私鉄</a:t>
            </a:r>
            <a:r>
              <a:rPr lang="en-US" altLang="ja-JP" dirty="0" smtClean="0"/>
              <a:t>14</a:t>
            </a:r>
            <a:r>
              <a:rPr lang="ja-JP" altLang="en-US" dirty="0" smtClean="0"/>
              <a:t>社が所有する土地の面積は、合計</a:t>
            </a:r>
            <a:r>
              <a:rPr lang="en-US" altLang="ja-JP" dirty="0" smtClean="0"/>
              <a:t>19658 ㌶</a:t>
            </a:r>
            <a:r>
              <a:rPr lang="ja-JP" altLang="en-US" dirty="0" err="1" smtClean="0"/>
              <a:t>、</a:t>
            </a:r>
            <a:r>
              <a:rPr lang="ja-JP" altLang="en-US" dirty="0" smtClean="0"/>
              <a:t>一区画</a:t>
            </a:r>
            <a:r>
              <a:rPr lang="en-US" altLang="ja-JP" dirty="0" smtClean="0"/>
              <a:t>200 ㎡</a:t>
            </a:r>
            <a:r>
              <a:rPr lang="ja-JP" altLang="en-US" dirty="0" smtClean="0"/>
              <a:t>の宅地換算で、百万区画分に相当したが、そのうち市街化区域は</a:t>
            </a:r>
            <a:r>
              <a:rPr lang="en-US" altLang="ja-JP" dirty="0" smtClean="0"/>
              <a:t>3278 ㌶</a:t>
            </a:r>
            <a:r>
              <a:rPr lang="ja-JP" altLang="en-US" dirty="0" smtClean="0"/>
              <a:t>で、全体の</a:t>
            </a:r>
            <a:r>
              <a:rPr lang="en-US" altLang="ja-JP" dirty="0" smtClean="0"/>
              <a:t>16.7</a:t>
            </a:r>
            <a:r>
              <a:rPr lang="ja-JP" altLang="en-US" dirty="0" smtClean="0"/>
              <a:t>％にすぎず利用可能性は必ずしも高くなかった。　</a:t>
            </a:r>
          </a:p>
          <a:p>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568078" y="0"/>
            <a:ext cx="8007843" cy="6857999"/>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solidFill>
            <a:srgbClr val="FFFF00"/>
          </a:solidFill>
          <a:ln w="38100">
            <a:solidFill>
              <a:schemeClr val="tx1">
                <a:lumMod val="95000"/>
                <a:lumOff val="5000"/>
              </a:schemeClr>
            </a:solidFill>
          </a:ln>
        </p:spPr>
        <p:txBody>
          <a:bodyPr/>
          <a:lstStyle/>
          <a:p>
            <a:r>
              <a:rPr kumimoji="1" lang="ja-JP" altLang="en-US" dirty="0" smtClean="0"/>
              <a:t>通勤圏拡大の終焉</a:t>
            </a:r>
            <a:endParaRPr kumimoji="1" lang="ja-JP" altLang="en-US" dirty="0"/>
          </a:p>
        </p:txBody>
      </p:sp>
      <p:sp>
        <p:nvSpPr>
          <p:cNvPr id="3" name="コンテンツ プレースホルダ 2"/>
          <p:cNvSpPr>
            <a:spLocks noGrp="1"/>
          </p:cNvSpPr>
          <p:nvPr>
            <p:ph idx="1"/>
          </p:nvPr>
        </p:nvSpPr>
        <p:spPr>
          <a:xfrm>
            <a:off x="0" y="1412776"/>
            <a:ext cx="9144000" cy="5257800"/>
          </a:xfrm>
        </p:spPr>
        <p:txBody>
          <a:bodyPr>
            <a:normAutofit fontScale="92500" lnSpcReduction="20000"/>
          </a:bodyPr>
          <a:lstStyle/>
          <a:p>
            <a:r>
              <a:rPr lang="ja-JP" altLang="en-US" dirty="0" smtClean="0"/>
              <a:t>東京大都市圏においては，戦後長期にわたって郊外から東京都区部への通勤者は増加を続けてきたが，</a:t>
            </a:r>
            <a:r>
              <a:rPr lang="en-US" altLang="ja-JP" dirty="0" smtClean="0">
                <a:solidFill>
                  <a:srgbClr val="FF0000"/>
                </a:solidFill>
              </a:rPr>
              <a:t>1990 </a:t>
            </a:r>
            <a:r>
              <a:rPr lang="ja-JP" altLang="en-US" dirty="0" smtClean="0">
                <a:solidFill>
                  <a:srgbClr val="FF0000"/>
                </a:solidFill>
              </a:rPr>
              <a:t>年代後半からはその減少が観察</a:t>
            </a:r>
            <a:r>
              <a:rPr lang="ja-JP" altLang="en-US" dirty="0" smtClean="0"/>
              <a:t>された。</a:t>
            </a:r>
            <a:endParaRPr lang="en-US" altLang="ja-JP" dirty="0" smtClean="0"/>
          </a:p>
          <a:p>
            <a:r>
              <a:rPr lang="ja-JP" altLang="en-US" dirty="0" smtClean="0"/>
              <a:t>その要因として、東京に通勤していた世代が退職する年齢層に到達し始めたこと、大都市圏外からの人口流入の減少および都心周辺部での分譲マンションの供給の増加による郊外への住み替えの減少に加えて、新卒者の地元就業率の上昇が考えられる。</a:t>
            </a:r>
            <a:endParaRPr lang="en-US" altLang="ja-JP" dirty="0" smtClean="0"/>
          </a:p>
          <a:p>
            <a:r>
              <a:rPr lang="ja-JP" altLang="en-US" dirty="0" smtClean="0"/>
              <a:t>高卒者はインフォーマルな情報をもとに就職を試み、</a:t>
            </a:r>
            <a:r>
              <a:rPr lang="ja-JP" altLang="en-US" dirty="0" smtClean="0">
                <a:solidFill>
                  <a:srgbClr val="FF0000"/>
                </a:solidFill>
              </a:rPr>
              <a:t>その結果地元で就職する割合が高まり</a:t>
            </a:r>
            <a:r>
              <a:rPr lang="ja-JP" altLang="en-US" dirty="0" smtClean="0"/>
              <a:t>、従来の都区部からの転出者による都区部通勤者の増加というパターンは成立しなくなったことを</a:t>
            </a:r>
            <a:r>
              <a:rPr lang="ja-JP" altLang="en-US" dirty="0" smtClean="0">
                <a:solidFill>
                  <a:srgbClr val="FF0000"/>
                </a:solidFill>
              </a:rPr>
              <a:t>谷謙二</a:t>
            </a:r>
            <a:r>
              <a:rPr lang="en-US" altLang="ja-JP" dirty="0" smtClean="0"/>
              <a:t> </a:t>
            </a:r>
            <a:r>
              <a:rPr lang="ja-JP" altLang="en-US" dirty="0" smtClean="0"/>
              <a:t>は埼玉県上尾市の事例で明らかにした。</a:t>
            </a:r>
          </a:p>
          <a:p>
            <a:endParaRPr kumimoji="1" lang="ja-JP"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6350">
            <a:solidFill>
              <a:schemeClr val="tx1"/>
            </a:solidFill>
          </a:ln>
        </p:spPr>
        <p:txBody>
          <a:bodyPr>
            <a:normAutofit/>
          </a:bodyPr>
          <a:lstStyle/>
          <a:p>
            <a:r>
              <a:rPr lang="ja-JP" altLang="en-US" dirty="0" smtClean="0"/>
              <a:t>就職と進学</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85000" lnSpcReduction="10000"/>
          </a:bodyPr>
          <a:lstStyle/>
          <a:p>
            <a:r>
              <a:rPr lang="en-US" altLang="ja-JP" dirty="0" smtClean="0"/>
              <a:t>1960 </a:t>
            </a:r>
            <a:r>
              <a:rPr lang="ja-JP" altLang="en-US" dirty="0"/>
              <a:t>年代前半は農村過剰人口状態が変化し新規中卒者の大部分が農業に就かなくなる状況に</a:t>
            </a:r>
            <a:r>
              <a:rPr lang="ja-JP" altLang="en-US" dirty="0" smtClean="0"/>
              <a:t>一挙に変化</a:t>
            </a:r>
            <a:endParaRPr lang="en-US" altLang="ja-JP" dirty="0" smtClean="0"/>
          </a:p>
          <a:p>
            <a:r>
              <a:rPr lang="ja-JP" altLang="en-US" dirty="0" smtClean="0"/>
              <a:t>都会</a:t>
            </a:r>
            <a:r>
              <a:rPr lang="ja-JP" altLang="en-US" dirty="0"/>
              <a:t>に流出したが、都会出身者が就業しない商店や軽工業・雑貨的製造業分野</a:t>
            </a:r>
            <a:r>
              <a:rPr lang="ja-JP" altLang="en-US" dirty="0" smtClean="0"/>
              <a:t>に入って</a:t>
            </a:r>
            <a:r>
              <a:rPr lang="ja-JP" altLang="en-US" dirty="0"/>
              <a:t>いかざるを得ず、格差にもつながっていた</a:t>
            </a:r>
            <a:r>
              <a:rPr lang="ja-JP" altLang="en-US" dirty="0" smtClean="0"/>
              <a:t>時期</a:t>
            </a:r>
            <a:endParaRPr lang="en-US" altLang="ja-JP" dirty="0" smtClean="0"/>
          </a:p>
          <a:p>
            <a:r>
              <a:rPr lang="en-US" altLang="ja-JP" dirty="0" smtClean="0"/>
              <a:t>1960 </a:t>
            </a:r>
            <a:r>
              <a:rPr lang="ja-JP" altLang="en-US" dirty="0"/>
              <a:t>年代前半までは</a:t>
            </a:r>
            <a:r>
              <a:rPr lang="ja-JP" altLang="en-US" dirty="0" smtClean="0"/>
              <a:t>中卒就職</a:t>
            </a:r>
            <a:r>
              <a:rPr lang="ja-JP" altLang="en-US" dirty="0"/>
              <a:t>流入者が高卒就職流入者を上回っていたが、</a:t>
            </a:r>
            <a:r>
              <a:rPr lang="en-US" altLang="ja-JP" dirty="0"/>
              <a:t>60 </a:t>
            </a:r>
            <a:r>
              <a:rPr lang="ja-JP" altLang="en-US" dirty="0"/>
              <a:t>年代後半以降急激に減少し高卒就職流入者</a:t>
            </a:r>
            <a:r>
              <a:rPr lang="ja-JP" altLang="en-US" dirty="0" smtClean="0"/>
              <a:t>が急増。しかし</a:t>
            </a:r>
            <a:r>
              <a:rPr lang="en-US" altLang="ja-JP" dirty="0"/>
              <a:t>70 </a:t>
            </a:r>
            <a:r>
              <a:rPr lang="ja-JP" altLang="en-US" dirty="0"/>
              <a:t>年代にはその高卒就職流入者も一転して</a:t>
            </a:r>
            <a:r>
              <a:rPr lang="ja-JP" altLang="en-US" dirty="0" smtClean="0"/>
              <a:t>急減</a:t>
            </a:r>
            <a:endParaRPr lang="en-US" altLang="ja-JP" dirty="0" smtClean="0"/>
          </a:p>
          <a:p>
            <a:r>
              <a:rPr lang="ja-JP" altLang="en-US" dirty="0" smtClean="0"/>
              <a:t>東京</a:t>
            </a:r>
            <a:r>
              <a:rPr lang="ja-JP" altLang="en-US" dirty="0"/>
              <a:t>大都市圏では</a:t>
            </a:r>
            <a:r>
              <a:rPr lang="en-US" altLang="ja-JP" dirty="0" smtClean="0"/>
              <a:t>1970</a:t>
            </a:r>
            <a:r>
              <a:rPr lang="ja-JP" altLang="en-US" dirty="0" smtClean="0"/>
              <a:t>年代</a:t>
            </a:r>
            <a:r>
              <a:rPr lang="ja-JP" altLang="en-US" dirty="0"/>
              <a:t>はじめには既に高卒就職流入者数を進学流入者数が上回っており、やがて大学等の入学定員</a:t>
            </a:r>
            <a:r>
              <a:rPr lang="ja-JP" altLang="en-US" dirty="0" smtClean="0"/>
              <a:t>の抑制</a:t>
            </a:r>
            <a:r>
              <a:rPr lang="ja-JP" altLang="en-US" dirty="0"/>
              <a:t>及び拡大施策並びに大学立地場所が大都市の流入人口に反映されるようになっていった。</a:t>
            </a:r>
            <a:endParaRPr kumimoji="1"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8229600" cy="1143000"/>
          </a:xfrm>
          <a:ln w="6350">
            <a:solidFill>
              <a:schemeClr val="tx1"/>
            </a:solidFill>
          </a:ln>
        </p:spPr>
        <p:txBody>
          <a:bodyPr>
            <a:normAutofit/>
          </a:bodyPr>
          <a:lstStyle/>
          <a:p>
            <a:r>
              <a:rPr lang="ja-JP" altLang="en-US" dirty="0" smtClean="0"/>
              <a:t>土地基本法と土地税制</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77500" lnSpcReduction="20000"/>
          </a:bodyPr>
          <a:lstStyle/>
          <a:p>
            <a:r>
              <a:rPr lang="en-US" altLang="ja-JP" dirty="0" smtClean="0"/>
              <a:t>1989 </a:t>
            </a:r>
            <a:r>
              <a:rPr lang="ja-JP" altLang="en-US" dirty="0"/>
              <a:t>年土地の公共の福祉の</a:t>
            </a:r>
            <a:r>
              <a:rPr lang="ja-JP" altLang="en-US" dirty="0" smtClean="0"/>
              <a:t>優先を</a:t>
            </a:r>
            <a:r>
              <a:rPr lang="ja-JP" altLang="en-US" dirty="0"/>
              <a:t>宣言した土地基本法が内閣提案により</a:t>
            </a:r>
            <a:r>
              <a:rPr lang="ja-JP" altLang="en-US" dirty="0" smtClean="0"/>
              <a:t>成立</a:t>
            </a:r>
            <a:endParaRPr lang="en-US" altLang="ja-JP" dirty="0" smtClean="0"/>
          </a:p>
          <a:p>
            <a:r>
              <a:rPr lang="en-US" altLang="ja-JP" dirty="0" smtClean="0"/>
              <a:t>1970 </a:t>
            </a:r>
            <a:r>
              <a:rPr lang="ja-JP" altLang="en-US" dirty="0"/>
              <a:t>年交通安全対策基本法以来約</a:t>
            </a:r>
            <a:r>
              <a:rPr lang="en-US" altLang="ja-JP" dirty="0"/>
              <a:t>20 </a:t>
            </a:r>
            <a:r>
              <a:rPr lang="ja-JP" altLang="en-US" dirty="0"/>
              <a:t>年ぶりの基本法の</a:t>
            </a:r>
            <a:r>
              <a:rPr lang="ja-JP" altLang="en-US" dirty="0" smtClean="0"/>
              <a:t>成立</a:t>
            </a:r>
            <a:endParaRPr lang="en-US" altLang="ja-JP" dirty="0" smtClean="0"/>
          </a:p>
          <a:p>
            <a:r>
              <a:rPr lang="en-US" altLang="ja-JP" dirty="0" smtClean="0"/>
              <a:t>55 </a:t>
            </a:r>
            <a:r>
              <a:rPr lang="ja-JP" altLang="en-US" dirty="0"/>
              <a:t>年体制の</a:t>
            </a:r>
            <a:r>
              <a:rPr lang="ja-JP" altLang="en-US" dirty="0" smtClean="0"/>
              <a:t>もとに</a:t>
            </a:r>
            <a:r>
              <a:rPr lang="ja-JP" altLang="en-US" dirty="0"/>
              <a:t>おいて国会対策上内閣提出法案数を制限し、予算関係法案を優先する必要から、基本法を</a:t>
            </a:r>
            <a:r>
              <a:rPr lang="ja-JP" altLang="en-US" dirty="0" smtClean="0"/>
              <a:t>はじめ規範性</a:t>
            </a:r>
            <a:r>
              <a:rPr lang="ja-JP" altLang="en-US" dirty="0"/>
              <a:t>のない法律は内閣提出法案としては閣議決定されないこととなっていた。この「</a:t>
            </a:r>
            <a:r>
              <a:rPr lang="ja-JP" altLang="en-US" b="1" dirty="0">
                <a:solidFill>
                  <a:srgbClr val="FF0000"/>
                </a:solidFill>
              </a:rPr>
              <a:t>基本法</a:t>
            </a:r>
            <a:r>
              <a:rPr lang="ja-JP" altLang="en-US" b="1" dirty="0" smtClean="0">
                <a:solidFill>
                  <a:srgbClr val="FF0000"/>
                </a:solidFill>
              </a:rPr>
              <a:t>空白時代</a:t>
            </a:r>
            <a:r>
              <a:rPr lang="ja-JP" altLang="en-US" dirty="0"/>
              <a:t>」は予算が急成長した時代でもあり、法律によらない予算補助が急増した時期でもある</a:t>
            </a:r>
            <a:r>
              <a:rPr lang="ja-JP" altLang="en-US" dirty="0" smtClean="0"/>
              <a:t>。</a:t>
            </a:r>
            <a:endParaRPr lang="en-US" altLang="ja-JP" dirty="0" smtClean="0"/>
          </a:p>
          <a:p>
            <a:r>
              <a:rPr lang="ja-JP" altLang="en-US" dirty="0" smtClean="0"/>
              <a:t>予算関係</a:t>
            </a:r>
            <a:r>
              <a:rPr lang="ja-JP" altLang="en-US" dirty="0"/>
              <a:t>法案中心主義が確立する</a:t>
            </a:r>
            <a:r>
              <a:rPr lang="en-US" altLang="ja-JP" dirty="0"/>
              <a:t>1950 </a:t>
            </a:r>
            <a:r>
              <a:rPr lang="ja-JP" altLang="en-US" dirty="0"/>
              <a:t>年代半ばまでは、流動的な政党に対して、政府</a:t>
            </a:r>
            <a:r>
              <a:rPr lang="en-US" altLang="ja-JP" dirty="0"/>
              <a:t>( </a:t>
            </a:r>
            <a:r>
              <a:rPr lang="ja-JP" altLang="en-US" dirty="0"/>
              <a:t>就中、大蔵省</a:t>
            </a:r>
            <a:r>
              <a:rPr lang="en-US" altLang="ja-JP" dirty="0" smtClean="0"/>
              <a:t>)</a:t>
            </a:r>
            <a:r>
              <a:rPr lang="ja-JP" altLang="en-US" dirty="0" smtClean="0"/>
              <a:t>が</a:t>
            </a:r>
            <a:r>
              <a:rPr lang="ja-JP" altLang="en-US" dirty="0"/>
              <a:t>財政上の統制を死守するべく様々な制度を構築していった</a:t>
            </a:r>
            <a:r>
              <a:rPr lang="ja-JP" altLang="en-US" dirty="0" smtClean="0"/>
              <a:t>時代</a:t>
            </a:r>
            <a:endParaRPr lang="en-US" altLang="ja-JP" dirty="0" smtClean="0"/>
          </a:p>
          <a:p>
            <a:r>
              <a:rPr lang="en-US" altLang="ja-JP" dirty="0" smtClean="0"/>
              <a:t>1955 </a:t>
            </a:r>
            <a:r>
              <a:rPr lang="ja-JP" altLang="en-US" dirty="0"/>
              <a:t>年国会法</a:t>
            </a:r>
            <a:r>
              <a:rPr lang="ja-JP" altLang="en-US" dirty="0" smtClean="0"/>
              <a:t>改正に</a:t>
            </a:r>
            <a:r>
              <a:rPr lang="ja-JP" altLang="en-US" dirty="0"/>
              <a:t>よって、予算を伴う議員立法を発議するのに必要な議員数が引き上げられ、予算と法案の</a:t>
            </a:r>
            <a:r>
              <a:rPr lang="ja-JP" altLang="en-US" dirty="0" smtClean="0"/>
              <a:t>不一致が</a:t>
            </a:r>
            <a:r>
              <a:rPr lang="ja-JP" altLang="en-US" dirty="0"/>
              <a:t>国会ではなく政府・与党間で解決される仕組が作られた。</a:t>
            </a:r>
            <a:endParaRPr kumimoji="1" lang="ja-JP"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a:bodyPr>
          <a:lstStyle/>
          <a:p>
            <a:r>
              <a:rPr lang="ja-JP" altLang="en-US" dirty="0" smtClean="0"/>
              <a:t>開発利益</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10000"/>
          </a:bodyPr>
          <a:lstStyle/>
          <a:p>
            <a:r>
              <a:rPr lang="ja-JP" altLang="en-US" dirty="0" smtClean="0">
                <a:solidFill>
                  <a:srgbClr val="FF0000"/>
                </a:solidFill>
              </a:rPr>
              <a:t>公</a:t>
            </a:r>
            <a:r>
              <a:rPr lang="ja-JP" altLang="en-US" dirty="0">
                <a:solidFill>
                  <a:srgbClr val="FF0000"/>
                </a:solidFill>
              </a:rPr>
              <a:t>有地の拡大の推進に関する</a:t>
            </a:r>
            <a:r>
              <a:rPr lang="ja-JP" altLang="en-US" dirty="0" smtClean="0">
                <a:solidFill>
                  <a:srgbClr val="FF0000"/>
                </a:solidFill>
              </a:rPr>
              <a:t>法律</a:t>
            </a:r>
            <a:r>
              <a:rPr lang="ja-JP" altLang="en-US" dirty="0" smtClean="0"/>
              <a:t>は事実上</a:t>
            </a:r>
            <a:r>
              <a:rPr lang="ja-JP" altLang="en-US" dirty="0"/>
              <a:t>地価上昇による「開発利益」を想定して作られたものである。従って</a:t>
            </a:r>
            <a:r>
              <a:rPr lang="ja-JP" altLang="en-US" dirty="0" smtClean="0"/>
              <a:t>戦後</a:t>
            </a:r>
            <a:r>
              <a:rPr lang="ja-JP" altLang="en-US" dirty="0"/>
              <a:t>の時代には財政当局のもつ</a:t>
            </a:r>
            <a:r>
              <a:rPr lang="ja-JP" altLang="en-US" b="1" dirty="0">
                <a:solidFill>
                  <a:srgbClr val="FF0000"/>
                </a:solidFill>
              </a:rPr>
              <a:t>値下り</a:t>
            </a:r>
            <a:r>
              <a:rPr lang="ja-JP" altLang="en-US" b="1" dirty="0" smtClean="0">
                <a:solidFill>
                  <a:srgbClr val="FF0000"/>
                </a:solidFill>
              </a:rPr>
              <a:t>懸念</a:t>
            </a:r>
            <a:r>
              <a:rPr lang="ja-JP" altLang="en-US" dirty="0" smtClean="0"/>
              <a:t>へ</a:t>
            </a:r>
            <a:r>
              <a:rPr lang="ja-JP" altLang="en-US" dirty="0"/>
              <a:t>の説得ができず、宅地法は作れなかった。</a:t>
            </a:r>
          </a:p>
          <a:p>
            <a:r>
              <a:rPr lang="ja-JP" altLang="en-US" dirty="0" smtClean="0"/>
              <a:t>地価</a:t>
            </a:r>
            <a:r>
              <a:rPr lang="ja-JP" altLang="en-US" dirty="0"/>
              <a:t>上昇の原因は国土の狭隘性、希少性ではなく、</a:t>
            </a:r>
            <a:r>
              <a:rPr lang="ja-JP" altLang="en-US" dirty="0">
                <a:solidFill>
                  <a:srgbClr val="FF0000"/>
                </a:solidFill>
              </a:rPr>
              <a:t>土地が資産</a:t>
            </a:r>
            <a:r>
              <a:rPr lang="ja-JP" altLang="en-US" dirty="0"/>
              <a:t>になってしまったからである</a:t>
            </a:r>
            <a:r>
              <a:rPr lang="ja-JP" altLang="en-US" dirty="0" smtClean="0"/>
              <a:t>。</a:t>
            </a:r>
            <a:endParaRPr lang="en-US" altLang="ja-JP" dirty="0" smtClean="0"/>
          </a:p>
          <a:p>
            <a:r>
              <a:rPr lang="ja-JP" altLang="en-US" dirty="0" smtClean="0">
                <a:solidFill>
                  <a:srgbClr val="FF0000"/>
                </a:solidFill>
              </a:rPr>
              <a:t>売りやすい</a:t>
            </a:r>
            <a:r>
              <a:rPr lang="ja-JP" altLang="en-US" dirty="0">
                <a:solidFill>
                  <a:srgbClr val="FF0000"/>
                </a:solidFill>
              </a:rPr>
              <a:t>ように低度利用</a:t>
            </a:r>
            <a:r>
              <a:rPr lang="ja-JP" altLang="en-US" dirty="0"/>
              <a:t>にとどめておかれ、土地の有効利用が進まなかった。市街化調整地域内</a:t>
            </a:r>
            <a:r>
              <a:rPr lang="ja-JP" altLang="en-US" dirty="0" smtClean="0"/>
              <a:t>の農地</a:t>
            </a:r>
            <a:r>
              <a:rPr lang="ja-JP" altLang="en-US" dirty="0"/>
              <a:t>はその典型であり、「</a:t>
            </a:r>
            <a:r>
              <a:rPr lang="ja-JP" altLang="en-US" dirty="0">
                <a:solidFill>
                  <a:srgbClr val="FF0000"/>
                </a:solidFill>
              </a:rPr>
              <a:t>土地は相続のための通貨</a:t>
            </a:r>
            <a:r>
              <a:rPr lang="ja-JP" altLang="en-US" dirty="0"/>
              <a:t>」であった</a:t>
            </a:r>
            <a:r>
              <a:rPr lang="ja-JP" altLang="en-US" dirty="0" smtClean="0"/>
              <a:t>。</a:t>
            </a:r>
            <a:endParaRPr lang="en-US" altLang="ja-JP"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332656"/>
            <a:ext cx="9144000" cy="6336704"/>
          </a:xfrm>
        </p:spPr>
        <p:txBody>
          <a:bodyPr>
            <a:normAutofit fontScale="92500" lnSpcReduction="20000"/>
          </a:bodyPr>
          <a:lstStyle/>
          <a:p>
            <a:r>
              <a:rPr lang="ja-JP" altLang="en-US" dirty="0" smtClean="0"/>
              <a:t>神門善久は「重要なのは法律の不備の問題ではなく、運用が尻抜けになっていることである」と農地法の違法運用を鋭く指摘するが、都市計画法の市街化調整区域も多くの運用上の問題が存在する</a:t>
            </a:r>
            <a:endParaRPr lang="en-US" altLang="ja-JP" dirty="0" smtClean="0"/>
          </a:p>
          <a:p>
            <a:r>
              <a:rPr lang="ja-JP" altLang="en-US" dirty="0" smtClean="0"/>
              <a:t>これまでは住民と日常利害関係の近い関係にある自治体には厳正な法運用に限界があったが、日本社会は、</a:t>
            </a:r>
            <a:r>
              <a:rPr lang="ja-JP" altLang="en-US" dirty="0" smtClean="0">
                <a:solidFill>
                  <a:srgbClr val="FF0000"/>
                </a:solidFill>
              </a:rPr>
              <a:t>交通違反のもみ消し</a:t>
            </a:r>
            <a:r>
              <a:rPr lang="ja-JP" altLang="en-US" dirty="0" smtClean="0"/>
              <a:t>、</a:t>
            </a:r>
            <a:r>
              <a:rPr lang="ja-JP" altLang="en-US" dirty="0" smtClean="0">
                <a:solidFill>
                  <a:srgbClr val="FF0000"/>
                </a:solidFill>
              </a:rPr>
              <a:t>教員の情実採用</a:t>
            </a:r>
            <a:r>
              <a:rPr lang="ja-JP" altLang="en-US" dirty="0" smtClean="0"/>
              <a:t>等一つ一つを見逃さなくなってきている。</a:t>
            </a:r>
          </a:p>
          <a:p>
            <a:r>
              <a:rPr lang="ja-JP" altLang="en-US" dirty="0" smtClean="0"/>
              <a:t>モータリゼーションが進む</a:t>
            </a:r>
            <a:r>
              <a:rPr lang="ja-JP" altLang="en-US" dirty="0" smtClean="0">
                <a:solidFill>
                  <a:srgbClr val="FF0000"/>
                </a:solidFill>
              </a:rPr>
              <a:t>日本列島改造論時、土地の値段は地方から先</a:t>
            </a:r>
            <a:r>
              <a:rPr lang="ja-JP" altLang="en-US" dirty="0" smtClean="0"/>
              <a:t>にあがったが、大都市交通網整備がほぼ完成した</a:t>
            </a:r>
            <a:r>
              <a:rPr lang="ja-JP" altLang="en-US" dirty="0" smtClean="0">
                <a:solidFill>
                  <a:srgbClr val="FF0000"/>
                </a:solidFill>
              </a:rPr>
              <a:t>バブル期は東京都心部から上昇</a:t>
            </a:r>
            <a:r>
              <a:rPr lang="ja-JP" altLang="en-US" dirty="0" smtClean="0"/>
              <a:t>した。人口減少時代をむかえ、このままでは地価は地方から、そして大都市周辺部から値下がりしてゆき、戦後農地を破壊して作り上げた住宅施設もやがて不良資産化してゆく。</a:t>
            </a:r>
          </a:p>
          <a:p>
            <a:endParaRPr kumimoji="1" lang="ja-JP"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28575">
            <a:solidFill>
              <a:schemeClr val="tx1">
                <a:lumMod val="95000"/>
                <a:lumOff val="5000"/>
              </a:schemeClr>
            </a:solidFill>
          </a:ln>
        </p:spPr>
        <p:txBody>
          <a:bodyPr/>
          <a:lstStyle/>
          <a:p>
            <a:r>
              <a:rPr lang="ja-JP" altLang="en-US" b="1" dirty="0" smtClean="0"/>
              <a:t>定期借地権の創設</a:t>
            </a:r>
            <a:endParaRPr kumimoji="1" lang="ja-JP" altLang="en-US" dirty="0"/>
          </a:p>
        </p:txBody>
      </p:sp>
      <p:sp>
        <p:nvSpPr>
          <p:cNvPr id="3" name="コンテンツ プレースホルダ 2"/>
          <p:cNvSpPr>
            <a:spLocks noGrp="1"/>
          </p:cNvSpPr>
          <p:nvPr>
            <p:ph idx="1"/>
          </p:nvPr>
        </p:nvSpPr>
        <p:spPr>
          <a:xfrm>
            <a:off x="251520" y="1484784"/>
            <a:ext cx="8892480" cy="5257800"/>
          </a:xfrm>
        </p:spPr>
        <p:txBody>
          <a:bodyPr>
            <a:normAutofit fontScale="92500"/>
          </a:bodyPr>
          <a:lstStyle/>
          <a:p>
            <a:r>
              <a:rPr lang="ja-JP" altLang="en-US" dirty="0" smtClean="0"/>
              <a:t>戦後の地価の継続的な高騰は、都市における住宅取得コストを大幅に引き上げた。</a:t>
            </a:r>
            <a:endParaRPr lang="en-US" altLang="ja-JP" dirty="0" smtClean="0"/>
          </a:p>
          <a:p>
            <a:r>
              <a:rPr lang="ja-JP" altLang="en-US" dirty="0" smtClean="0"/>
              <a:t>都市部での宅地の需要は大きく、社会性・経済性の実態に適応した借地借家関係を整えるべきとの認識から、借地法・借家法の抜本的な見直しが要請</a:t>
            </a:r>
            <a:endParaRPr lang="en-US" altLang="ja-JP" dirty="0" smtClean="0"/>
          </a:p>
          <a:p>
            <a:r>
              <a:rPr lang="ja-JP" altLang="en-US" dirty="0" smtClean="0"/>
              <a:t>平成</a:t>
            </a:r>
            <a:r>
              <a:rPr lang="en-US" altLang="ja-JP" dirty="0" smtClean="0"/>
              <a:t>3</a:t>
            </a:r>
            <a:r>
              <a:rPr lang="ja-JP" altLang="en-US" dirty="0" smtClean="0"/>
              <a:t>年１０月に現行の借地借家法が公布され、翌平成</a:t>
            </a:r>
            <a:r>
              <a:rPr lang="en-US" altLang="ja-JP" dirty="0" smtClean="0"/>
              <a:t>4</a:t>
            </a:r>
            <a:r>
              <a:rPr lang="ja-JP" altLang="en-US" dirty="0" smtClean="0"/>
              <a:t>年８月に施行され、ここに</a:t>
            </a:r>
            <a:r>
              <a:rPr lang="ja-JP" altLang="en-US" dirty="0" smtClean="0">
                <a:solidFill>
                  <a:srgbClr val="FF0000"/>
                </a:solidFill>
              </a:rPr>
              <a:t>定期借地権が創設</a:t>
            </a:r>
            <a:endParaRPr lang="en-US" altLang="ja-JP" dirty="0" smtClean="0">
              <a:solidFill>
                <a:srgbClr val="FF0000"/>
              </a:solidFill>
            </a:endParaRPr>
          </a:p>
          <a:p>
            <a:r>
              <a:rPr lang="ja-JP" altLang="en-US" dirty="0" smtClean="0"/>
              <a:t>定期借地権の創設により、貸した土地が必ず戻り、期間満了時の立退料も必要なくなり、地主が安心して土地を貸すことができるようになった。</a:t>
            </a:r>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38100">
            <a:solidFill>
              <a:schemeClr val="tx1">
                <a:lumMod val="95000"/>
                <a:lumOff val="5000"/>
              </a:schemeClr>
            </a:solidFill>
          </a:ln>
        </p:spPr>
        <p:txBody>
          <a:bodyPr/>
          <a:lstStyle/>
          <a:p>
            <a:r>
              <a:rPr lang="ja-JP" altLang="en-US" dirty="0" smtClean="0"/>
              <a:t>定期借地権の特徴</a:t>
            </a:r>
            <a:endParaRPr kumimoji="1" lang="ja-JP" altLang="en-US" dirty="0"/>
          </a:p>
        </p:txBody>
      </p:sp>
      <p:sp>
        <p:nvSpPr>
          <p:cNvPr id="3" name="コンテンツ プレースホルダ 2"/>
          <p:cNvSpPr>
            <a:spLocks noGrp="1"/>
          </p:cNvSpPr>
          <p:nvPr>
            <p:ph idx="1"/>
          </p:nvPr>
        </p:nvSpPr>
        <p:spPr>
          <a:xfrm>
            <a:off x="0" y="1340768"/>
            <a:ext cx="8964488" cy="5517232"/>
          </a:xfrm>
        </p:spPr>
        <p:txBody>
          <a:bodyPr>
            <a:normAutofit fontScale="85000" lnSpcReduction="20000"/>
          </a:bodyPr>
          <a:lstStyle/>
          <a:p>
            <a:pPr>
              <a:buNone/>
            </a:pPr>
            <a:r>
              <a:rPr lang="ja-JP" altLang="en-US" b="1" dirty="0" smtClean="0"/>
              <a:t>① 契約の更新がない</a:t>
            </a:r>
          </a:p>
          <a:p>
            <a:pPr>
              <a:buNone/>
            </a:pPr>
            <a:r>
              <a:rPr lang="ja-JP" altLang="en-US" dirty="0" smtClean="0"/>
              <a:t>　　定期借地権は、旧法借地と違い契約の更新は一切なく、確実に契約関係が終了する。</a:t>
            </a:r>
          </a:p>
          <a:p>
            <a:pPr>
              <a:buNone/>
            </a:pPr>
            <a:r>
              <a:rPr lang="ja-JP" altLang="en-US" b="1" dirty="0" smtClean="0"/>
              <a:t>② 建替による借地期間の延長がない</a:t>
            </a:r>
          </a:p>
          <a:p>
            <a:pPr>
              <a:buNone/>
            </a:pPr>
            <a:r>
              <a:rPr lang="ja-JP" altLang="en-US" dirty="0" smtClean="0"/>
              <a:t>　　旧法借地では、借地人が契約期間の途中で建物を建替えた場合、借地期間が建替えた時点から再度リセットされて契約期間が伸びてしまうという問題があった。定期借地権は、契約期間中に建替えがあっても当初定めた契約期間が満了すれば土地が返ってくることとなった。</a:t>
            </a:r>
          </a:p>
          <a:p>
            <a:pPr>
              <a:buNone/>
            </a:pPr>
            <a:r>
              <a:rPr lang="ja-JP" altLang="en-US" b="1" dirty="0" smtClean="0"/>
              <a:t>③建物買取請求権がない</a:t>
            </a:r>
          </a:p>
          <a:p>
            <a:pPr>
              <a:buNone/>
            </a:pPr>
            <a:r>
              <a:rPr lang="ja-JP" altLang="en-US" dirty="0" smtClean="0"/>
              <a:t>　　旧法借地では、契約期間満了で土地を返す条件として、借地人が保有していた建物を地主に買取ることを請求できたが、定期借地権はこの建物買取請求ができなくなった。基本のルールは、借地人が建物を収去し土地を原状回復して返還することになる。</a:t>
            </a:r>
          </a:p>
          <a:p>
            <a:endParaRPr kumimoji="1" lang="ja-JP"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38138"/>
          </a:xfrm>
          <a:ln>
            <a:solidFill>
              <a:schemeClr val="accent1"/>
            </a:solidFill>
          </a:ln>
        </p:spPr>
        <p:txBody>
          <a:bodyPr>
            <a:normAutofit fontScale="90000"/>
          </a:bodyPr>
          <a:lstStyle/>
          <a:p>
            <a:r>
              <a:rPr lang="ja-JP" altLang="en-US" b="1" dirty="0" smtClean="0"/>
              <a:t>土地神話の崩壊</a:t>
            </a:r>
            <a:r>
              <a:rPr lang="en-US" altLang="ja-JP" b="1" dirty="0" smtClean="0"/>
              <a:t/>
            </a:r>
            <a:br>
              <a:rPr lang="en-US" altLang="ja-JP" b="1" dirty="0" smtClean="0"/>
            </a:br>
            <a:r>
              <a:rPr lang="ja-JP" altLang="en-US" b="1" dirty="0" smtClean="0"/>
              <a:t> 「土地は所有から利用へ」</a:t>
            </a:r>
            <a:endParaRPr kumimoji="1" lang="ja-JP" altLang="en-US" dirty="0"/>
          </a:p>
        </p:txBody>
      </p:sp>
      <p:sp>
        <p:nvSpPr>
          <p:cNvPr id="3" name="コンテンツ プレースホルダ 2"/>
          <p:cNvSpPr>
            <a:spLocks noGrp="1"/>
          </p:cNvSpPr>
          <p:nvPr>
            <p:ph idx="1"/>
          </p:nvPr>
        </p:nvSpPr>
        <p:spPr>
          <a:xfrm>
            <a:off x="457200" y="1268760"/>
            <a:ext cx="8229600" cy="5589240"/>
          </a:xfrm>
        </p:spPr>
        <p:txBody>
          <a:bodyPr>
            <a:normAutofit fontScale="85000" lnSpcReduction="10000"/>
          </a:bodyPr>
          <a:lstStyle/>
          <a:p>
            <a:r>
              <a:rPr lang="ja-JP" altLang="en-US" dirty="0" smtClean="0"/>
              <a:t>　地価は戦後一貫して経済成長率をはるかに超える上昇をしたことから、土地は確実に値上り益を生み、資産形成の大きな手段となったため、</a:t>
            </a:r>
            <a:r>
              <a:rPr lang="ja-JP" altLang="en-US" b="1" dirty="0" smtClean="0">
                <a:solidFill>
                  <a:srgbClr val="FF0000"/>
                </a:solidFill>
              </a:rPr>
              <a:t>「土地神話」</a:t>
            </a:r>
            <a:r>
              <a:rPr lang="ja-JP" altLang="en-US" dirty="0" smtClean="0"/>
              <a:t>と呼ばれた。</a:t>
            </a:r>
            <a:endParaRPr lang="en-US" altLang="ja-JP" dirty="0" smtClean="0"/>
          </a:p>
          <a:p>
            <a:r>
              <a:rPr lang="ja-JP" altLang="en-US" dirty="0" smtClean="0"/>
              <a:t>昭和</a:t>
            </a:r>
            <a:r>
              <a:rPr lang="en-US" altLang="ja-JP" dirty="0" smtClean="0"/>
              <a:t>58</a:t>
            </a:r>
            <a:r>
              <a:rPr lang="ja-JP" altLang="en-US" dirty="0" smtClean="0"/>
              <a:t>年頃から地価が急上昇するバブルが起き、地価は平成</a:t>
            </a:r>
            <a:r>
              <a:rPr lang="en-US" altLang="ja-JP" dirty="0" smtClean="0"/>
              <a:t>2</a:t>
            </a:r>
            <a:r>
              <a:rPr lang="ja-JP" altLang="en-US" dirty="0" smtClean="0"/>
              <a:t>年をピークに下落を始めていたが、平成</a:t>
            </a:r>
            <a:r>
              <a:rPr lang="en-US" altLang="ja-JP" dirty="0" smtClean="0"/>
              <a:t>5</a:t>
            </a:r>
            <a:r>
              <a:rPr lang="ja-JP" altLang="en-US" dirty="0" smtClean="0"/>
              <a:t>年当時の所有権住宅価格は、サラリーマンの平均年収の５倍をはるかに超えていた。所有権分譲価格を下げるために、</a:t>
            </a:r>
            <a:r>
              <a:rPr lang="ja-JP" altLang="en-US" b="1" dirty="0" smtClean="0">
                <a:solidFill>
                  <a:srgbClr val="FF0000"/>
                </a:solidFill>
              </a:rPr>
              <a:t>宅地の狭小化と住宅地の遠隔地化</a:t>
            </a:r>
            <a:r>
              <a:rPr lang="ja-JP" altLang="en-US" dirty="0" smtClean="0"/>
              <a:t>が進行した。</a:t>
            </a:r>
            <a:endParaRPr lang="en-US" altLang="ja-JP" dirty="0" smtClean="0"/>
          </a:p>
          <a:p>
            <a:r>
              <a:rPr lang="ja-JP" altLang="en-US" dirty="0" smtClean="0">
                <a:solidFill>
                  <a:srgbClr val="FF0000"/>
                </a:solidFill>
              </a:rPr>
              <a:t>平成</a:t>
            </a:r>
            <a:r>
              <a:rPr lang="en-US" altLang="ja-JP" dirty="0" smtClean="0">
                <a:solidFill>
                  <a:srgbClr val="FF0000"/>
                </a:solidFill>
              </a:rPr>
              <a:t>13</a:t>
            </a:r>
            <a:r>
              <a:rPr lang="ja-JP" altLang="en-US" dirty="0" smtClean="0">
                <a:solidFill>
                  <a:srgbClr val="FF0000"/>
                </a:solidFill>
              </a:rPr>
              <a:t>年「土地白書」は、国民の意識の中で「土地神話」が崩壊していることをはっきりと示している。</a:t>
            </a:r>
            <a:r>
              <a:rPr lang="ja-JP" altLang="en-US" dirty="0" smtClean="0"/>
              <a:t>土地が預貯金や株式に比べて有利な資産とは思わない（</a:t>
            </a:r>
            <a:r>
              <a:rPr lang="en-US" altLang="ja-JP" dirty="0" smtClean="0"/>
              <a:t>38.8</a:t>
            </a:r>
            <a:r>
              <a:rPr lang="ja-JP" altLang="en-US" dirty="0" smtClean="0"/>
              <a:t>％）が、そう思う（</a:t>
            </a:r>
            <a:r>
              <a:rPr lang="en-US" altLang="ja-JP" dirty="0" smtClean="0"/>
              <a:t>34.2</a:t>
            </a:r>
            <a:r>
              <a:rPr lang="ja-JP" altLang="en-US" dirty="0" smtClean="0"/>
              <a:t>％）を初めて上回った。</a:t>
            </a:r>
            <a:endParaRPr kumimoji="1" lang="ja-JP"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ln>
            <a:solidFill>
              <a:schemeClr val="tx1"/>
            </a:solidFill>
          </a:ln>
        </p:spPr>
        <p:txBody>
          <a:bodyPr/>
          <a:lstStyle/>
          <a:p>
            <a:r>
              <a:rPr lang="ja-JP" altLang="en-US"/>
              <a:t>日本の住宅事情</a:t>
            </a:r>
          </a:p>
        </p:txBody>
      </p:sp>
      <p:sp>
        <p:nvSpPr>
          <p:cNvPr id="47107" name="Rectangle 3"/>
          <p:cNvSpPr>
            <a:spLocks noGrp="1" noChangeArrowheads="1"/>
          </p:cNvSpPr>
          <p:nvPr>
            <p:ph type="body" idx="1"/>
          </p:nvPr>
        </p:nvSpPr>
        <p:spPr>
          <a:xfrm>
            <a:off x="457200" y="1600200"/>
            <a:ext cx="8229600" cy="5257800"/>
          </a:xfrm>
        </p:spPr>
        <p:txBody>
          <a:bodyPr>
            <a:normAutofit/>
          </a:bodyPr>
          <a:lstStyle/>
          <a:p>
            <a:pPr>
              <a:lnSpc>
                <a:spcPct val="90000"/>
              </a:lnSpc>
            </a:pPr>
            <a:r>
              <a:rPr lang="ja-JP" altLang="en-US" dirty="0"/>
              <a:t>日本の持ち家の平均面積はすでに英、仏、独よりも広い</a:t>
            </a:r>
            <a:r>
              <a:rPr lang="en-US" altLang="ja-JP" dirty="0"/>
              <a:t>(</a:t>
            </a:r>
            <a:r>
              <a:rPr lang="ja-JP" altLang="en-US" dirty="0"/>
              <a:t>「</a:t>
            </a:r>
            <a:r>
              <a:rPr lang="ja-JP" altLang="en-US" dirty="0">
                <a:solidFill>
                  <a:srgbClr val="FF0000"/>
                </a:solidFill>
              </a:rPr>
              <a:t>ウサギ小屋」論は虚偽</a:t>
            </a:r>
            <a:r>
              <a:rPr lang="en-US" altLang="ja-JP" dirty="0">
                <a:solidFill>
                  <a:srgbClr val="FF0000"/>
                </a:solidFill>
              </a:rPr>
              <a:t>)</a:t>
            </a:r>
          </a:p>
          <a:p>
            <a:pPr>
              <a:lnSpc>
                <a:spcPct val="90000"/>
              </a:lnSpc>
            </a:pPr>
            <a:r>
              <a:rPr lang="ja-JP" altLang="en-US" dirty="0"/>
              <a:t>しかし借家はウサギ小屋レベル、借家の平均面積は、先進国の中で著しく狭い。</a:t>
            </a:r>
          </a:p>
          <a:p>
            <a:pPr>
              <a:lnSpc>
                <a:spcPct val="90000"/>
              </a:lnSpc>
            </a:pPr>
            <a:r>
              <a:rPr lang="ja-JP" altLang="en-US" dirty="0"/>
              <a:t>借家のうち、床面積が８０</a:t>
            </a:r>
            <a:r>
              <a:rPr lang="en-US" altLang="ja-JP" dirty="0"/>
              <a:t>m</a:t>
            </a:r>
            <a:r>
              <a:rPr lang="ja-JP" altLang="en-US" baseline="30000" dirty="0"/>
              <a:t>２</a:t>
            </a:r>
            <a:r>
              <a:rPr lang="ja-JP" altLang="en-US" dirty="0"/>
              <a:t>以上のものは、仏５２％、独４２％であるのに対して、日本は６％。</a:t>
            </a:r>
          </a:p>
          <a:p>
            <a:pPr>
              <a:lnSpc>
                <a:spcPct val="90000"/>
              </a:lnSpc>
            </a:pPr>
            <a:r>
              <a:rPr lang="ja-JP" altLang="en-US" dirty="0"/>
              <a:t>日本は特別に厳しい正当事由制度と継続賃料抑制主義（判例上のルール）、高額の立退料のため</a:t>
            </a:r>
            <a:r>
              <a:rPr lang="ja-JP" altLang="en-US" dirty="0" smtClean="0"/>
              <a:t>、家族向け</a:t>
            </a:r>
            <a:r>
              <a:rPr lang="ja-JP" altLang="en-US" dirty="0"/>
              <a:t>の新規借家供給が行われなかった。</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0" y="1700213"/>
            <a:ext cx="9144000" cy="5157787"/>
          </a:xfrm>
        </p:spPr>
        <p:txBody>
          <a:bodyPr>
            <a:normAutofit/>
          </a:bodyPr>
          <a:lstStyle/>
          <a:p>
            <a:pPr>
              <a:lnSpc>
                <a:spcPct val="80000"/>
              </a:lnSpc>
            </a:pPr>
            <a:r>
              <a:rPr lang="ja-JP" altLang="en-US" dirty="0">
                <a:solidFill>
                  <a:srgbClr val="FF0000"/>
                </a:solidFill>
              </a:rPr>
              <a:t>イギリス</a:t>
            </a:r>
            <a:r>
              <a:rPr lang="ja-JP" altLang="en-US" dirty="0"/>
              <a:t>では１９８８年に</a:t>
            </a:r>
            <a:r>
              <a:rPr lang="ja-JP" altLang="en-US" dirty="0">
                <a:solidFill>
                  <a:srgbClr val="FF0000"/>
                </a:solidFill>
              </a:rPr>
              <a:t>定期借家権が導入</a:t>
            </a:r>
            <a:r>
              <a:rPr lang="ja-JP" altLang="en-US" dirty="0"/>
              <a:t>されて以来、個人の持ち家が借家に転換されて大量に供給された。このため１９９４年までの間に</a:t>
            </a:r>
            <a:r>
              <a:rPr lang="ja-JP" altLang="en-US" dirty="0">
                <a:solidFill>
                  <a:srgbClr val="FF0000"/>
                </a:solidFill>
              </a:rPr>
              <a:t>借家ストックが１０％増大した</a:t>
            </a:r>
            <a:r>
              <a:rPr lang="ja-JP" altLang="en-US" dirty="0"/>
              <a:t>。</a:t>
            </a:r>
          </a:p>
          <a:p>
            <a:pPr>
              <a:lnSpc>
                <a:spcPct val="80000"/>
              </a:lnSpc>
            </a:pPr>
            <a:r>
              <a:rPr lang="ja-JP" altLang="en-US" dirty="0"/>
              <a:t>イギリスでは、都市間の失業率の差が大きい。１９９０年前後には、住宅価格が低迷していたため、転職の</a:t>
            </a:r>
            <a:r>
              <a:rPr lang="ja-JP" altLang="en-US" dirty="0" smtClean="0"/>
              <a:t>ため移住</a:t>
            </a:r>
            <a:r>
              <a:rPr lang="ja-JP" altLang="en-US" dirty="0"/>
              <a:t>しようとする人が、自分の持ち家を売れずに困っていた。ところが定期借家権ができたために、持ち家を人に貸すことができ、移住や転職ができるようになった。（ミスマッチ持ち家が解消される）</a:t>
            </a:r>
            <a:r>
              <a:rPr lang="ja-JP" altLang="en-US" dirty="0">
                <a:solidFill>
                  <a:srgbClr val="FF0000"/>
                </a:solidFill>
              </a:rPr>
              <a:t>高齢者の住宅ストックのフロー所得化</a:t>
            </a:r>
            <a:r>
              <a:rPr lang="ja-JP" altLang="en-US" dirty="0"/>
              <a:t>が起こる</a:t>
            </a:r>
            <a:r>
              <a:rPr lang="ja-JP" altLang="en-US" dirty="0" smtClean="0"/>
              <a:t>。</a:t>
            </a:r>
            <a:endParaRPr lang="ja-JP" altLang="en-US" dirty="0"/>
          </a:p>
        </p:txBody>
      </p:sp>
      <p:sp>
        <p:nvSpPr>
          <p:cNvPr id="48134" name="Rectangle 6"/>
          <p:cNvSpPr>
            <a:spLocks noGrp="1" noChangeArrowheads="1"/>
          </p:cNvSpPr>
          <p:nvPr>
            <p:ph type="title"/>
          </p:nvPr>
        </p:nvSpPr>
        <p:spPr>
          <a:noFill/>
          <a:ln w="38100">
            <a:solidFill>
              <a:schemeClr val="tx1">
                <a:lumMod val="95000"/>
                <a:lumOff val="5000"/>
              </a:schemeClr>
            </a:solidFill>
          </a:ln>
        </p:spPr>
        <p:txBody>
          <a:bodyPr/>
          <a:lstStyle/>
          <a:p>
            <a:r>
              <a:rPr lang="ja-JP" altLang="en-US" dirty="0"/>
              <a:t>米英の借地・借家権制度</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853395" y="188640"/>
            <a:ext cx="7653693" cy="666936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lumMod val="95000"/>
                <a:lumOff val="5000"/>
              </a:schemeClr>
            </a:solidFill>
          </a:ln>
        </p:spPr>
        <p:txBody>
          <a:bodyPr>
            <a:normAutofit/>
          </a:bodyPr>
          <a:lstStyle/>
          <a:p>
            <a:r>
              <a:rPr lang="ja-JP" altLang="en-US" dirty="0" smtClean="0">
                <a:solidFill>
                  <a:schemeClr val="tx1">
                    <a:lumMod val="95000"/>
                    <a:lumOff val="5000"/>
                  </a:schemeClr>
                </a:solidFill>
              </a:rPr>
              <a:t>アシステッド・リビング</a:t>
            </a:r>
            <a:endParaRPr kumimoji="1" lang="ja-JP" altLang="en-US" dirty="0">
              <a:solidFill>
                <a:schemeClr val="tx1">
                  <a:lumMod val="95000"/>
                  <a:lumOff val="5000"/>
                </a:schemeClr>
              </a:solidFill>
            </a:endParaRPr>
          </a:p>
        </p:txBody>
      </p:sp>
      <p:sp>
        <p:nvSpPr>
          <p:cNvPr id="3" name="コンテンツ プレースホルダ 2"/>
          <p:cNvSpPr>
            <a:spLocks noGrp="1"/>
          </p:cNvSpPr>
          <p:nvPr>
            <p:ph idx="1"/>
          </p:nvPr>
        </p:nvSpPr>
        <p:spPr>
          <a:xfrm>
            <a:off x="179512" y="1600200"/>
            <a:ext cx="8964488" cy="5257800"/>
          </a:xfrm>
        </p:spPr>
        <p:txBody>
          <a:bodyPr>
            <a:normAutofit fontScale="85000" lnSpcReduction="10000"/>
          </a:bodyPr>
          <a:lstStyle/>
          <a:p>
            <a:r>
              <a:rPr lang="ja-JP" altLang="en-US" dirty="0" smtClean="0"/>
              <a:t>アメリカでは</a:t>
            </a:r>
            <a:r>
              <a:rPr lang="ja-JP" altLang="en-US" dirty="0" smtClean="0">
                <a:solidFill>
                  <a:srgbClr val="FF0000"/>
                </a:solidFill>
              </a:rPr>
              <a:t>アシステッド・リビング</a:t>
            </a:r>
            <a:r>
              <a:rPr lang="ja-JP" altLang="en-US" dirty="0" smtClean="0"/>
              <a:t>という夫婦そろって老後を暮らす高齢者用の賃貸施設が、民間で大量に供給されるようになった。多くの老人は、自分の持ち家からの家賃収入によって、このような施設に入居している。</a:t>
            </a:r>
          </a:p>
          <a:p>
            <a:r>
              <a:rPr lang="ja-JP" altLang="en-US" dirty="0" smtClean="0"/>
              <a:t>アシスティッドリビングとは、身体的・精神的理由により、自宅での自立した生活に不安はあるけれども、ある程度自立した生活を営むことの出来る高齢者を対象とした施設です。地域により、呼び名が変わり、入居規定や提供されるケアのレベル、従業員の資格も施設によって様々のため、ぜひ入居前に必ず詳細を確認してください。また、施設によっては日常生活全般の介護が必要になった場合、退去をさせられるところもあります。事前に必ずご確認ください。</a:t>
            </a:r>
            <a:br>
              <a:rPr lang="ja-JP" altLang="en-US" dirty="0" smtClean="0"/>
            </a:br>
            <a:endParaRPr kumimoji="1" lang="ja-JP"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1557338"/>
            <a:ext cx="8229600" cy="5229225"/>
          </a:xfrm>
        </p:spPr>
        <p:txBody>
          <a:bodyPr/>
          <a:lstStyle/>
          <a:p>
            <a:pPr>
              <a:lnSpc>
                <a:spcPct val="80000"/>
              </a:lnSpc>
            </a:pPr>
            <a:r>
              <a:rPr lang="ja-JP" altLang="en-US" sz="2400"/>
              <a:t>日本の借地借家法は、協力かつ不透明な解約制限と継続賃料抑制主義のために万国に冠たる特異なものとなってしまった。</a:t>
            </a:r>
          </a:p>
          <a:p>
            <a:pPr>
              <a:lnSpc>
                <a:spcPct val="80000"/>
              </a:lnSpc>
            </a:pPr>
            <a:r>
              <a:rPr lang="ja-JP" altLang="en-US" sz="2400"/>
              <a:t>日本は１８６８年の民法施行以来、借家についても他の者の貸し借りと同様、賃貸借期間とその賃料を当事者の合意にゆだねてきた。</a:t>
            </a:r>
            <a:r>
              <a:rPr lang="ja-JP" altLang="en-US" sz="2400">
                <a:solidFill>
                  <a:srgbClr val="FF0000"/>
                </a:solidFill>
              </a:rPr>
              <a:t>明治・大正期には広い借家が豊富に市場に流通</a:t>
            </a:r>
            <a:r>
              <a:rPr lang="ja-JP" altLang="en-US" sz="2400"/>
              <a:t>し、夏目漱石も森鴎外も生涯を借家で過ごした。</a:t>
            </a:r>
          </a:p>
          <a:p>
            <a:pPr>
              <a:lnSpc>
                <a:spcPct val="80000"/>
              </a:lnSpc>
            </a:pPr>
            <a:r>
              <a:rPr lang="ja-JP" altLang="en-US" sz="2400"/>
              <a:t>ところが１９４１年にいたり、</a:t>
            </a:r>
            <a:r>
              <a:rPr lang="ja-JP" altLang="en-US" sz="2400">
                <a:solidFill>
                  <a:srgbClr val="FF0000"/>
                </a:solidFill>
              </a:rPr>
              <a:t>国家総動員体制の一環</a:t>
            </a:r>
            <a:r>
              <a:rPr lang="ja-JP" altLang="en-US" sz="2400"/>
              <a:t>として、借地借家法にいわゆる正当自由制度が導入された。戦時中の絶対的住宅窮乏をふまえた</a:t>
            </a:r>
            <a:r>
              <a:rPr lang="ja-JP" altLang="en-US" sz="2400">
                <a:solidFill>
                  <a:srgbClr val="FF0000"/>
                </a:solidFill>
              </a:rPr>
              <a:t>緊急避難立法</a:t>
            </a:r>
            <a:r>
              <a:rPr lang="ja-JP" altLang="en-US" sz="2400"/>
              <a:t>として位置づけられたものである。</a:t>
            </a:r>
          </a:p>
          <a:p>
            <a:pPr>
              <a:lnSpc>
                <a:spcPct val="80000"/>
              </a:lnSpc>
            </a:pPr>
            <a:r>
              <a:rPr lang="ja-JP" altLang="en-US" sz="2400"/>
              <a:t>１９９８年６月、議員立法として借地借家法改正法案が提出され、新規契約については正当事由政度や継続賃料抑制主義の適用のない完全に自由な契約を許すとしている。公明党</a:t>
            </a:r>
            <a:r>
              <a:rPr lang="en-US" altLang="ja-JP" sz="2400"/>
              <a:t>(</a:t>
            </a:r>
            <a:r>
              <a:rPr lang="ja-JP" altLang="en-US" sz="2400"/>
              <a:t>都市借家住民の声を反映</a:t>
            </a:r>
            <a:r>
              <a:rPr lang="en-US" altLang="ja-JP" sz="2400"/>
              <a:t>)</a:t>
            </a:r>
            <a:r>
              <a:rPr lang="ja-JP" altLang="en-US" sz="2400"/>
              <a:t>との調整の結果、新規契約に限定された。</a:t>
            </a:r>
          </a:p>
        </p:txBody>
      </p:sp>
      <p:sp>
        <p:nvSpPr>
          <p:cNvPr id="49159" name="Rectangle 7"/>
          <p:cNvSpPr>
            <a:spLocks noGrp="1" noChangeArrowheads="1"/>
          </p:cNvSpPr>
          <p:nvPr>
            <p:ph type="title"/>
          </p:nvPr>
        </p:nvSpPr>
        <p:spPr>
          <a:xfrm>
            <a:off x="457200" y="188913"/>
            <a:ext cx="8435975" cy="1143000"/>
          </a:xfrm>
          <a:noFill/>
          <a:ln>
            <a:solidFill>
              <a:schemeClr val="tx1"/>
            </a:solidFill>
          </a:ln>
        </p:spPr>
        <p:txBody>
          <a:bodyPr/>
          <a:lstStyle/>
          <a:p>
            <a:r>
              <a:rPr lang="ja-JP" altLang="en-US" sz="4000"/>
              <a:t>新規借家契約限定の定期借家権導入</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2875" y="274638"/>
            <a:ext cx="8893175" cy="1143000"/>
          </a:xfrm>
          <a:ln>
            <a:solidFill>
              <a:schemeClr val="tx1"/>
            </a:solidFill>
          </a:ln>
        </p:spPr>
        <p:txBody>
          <a:bodyPr>
            <a:normAutofit fontScale="90000"/>
          </a:bodyPr>
          <a:lstStyle/>
          <a:p>
            <a:r>
              <a:rPr lang="ja-JP" altLang="en-US" sz="3600" dirty="0"/>
              <a:t>「</a:t>
            </a:r>
            <a:r>
              <a:rPr lang="en-US" altLang="ja-JP" sz="3600" dirty="0"/>
              <a:t>『</a:t>
            </a:r>
            <a:r>
              <a:rPr lang="ja-JP" altLang="en-US" sz="3600" dirty="0"/>
              <a:t>住宅</a:t>
            </a:r>
            <a:r>
              <a:rPr lang="en-US" altLang="ja-JP" sz="3600" dirty="0"/>
              <a:t>』</a:t>
            </a:r>
            <a:r>
              <a:rPr lang="ja-JP" altLang="en-US" sz="3600" dirty="0"/>
              <a:t>という考え方」松村秀一著</a:t>
            </a:r>
            <a:br>
              <a:rPr lang="ja-JP" altLang="en-US" sz="3600" dirty="0"/>
            </a:br>
            <a:r>
              <a:rPr lang="ja-JP" altLang="en-US" sz="3600" dirty="0"/>
              <a:t>    　◇文化の欠如が生む個性なき住まい◇</a:t>
            </a:r>
          </a:p>
        </p:txBody>
      </p:sp>
      <p:sp>
        <p:nvSpPr>
          <p:cNvPr id="50179" name="Rectangle 3"/>
          <p:cNvSpPr>
            <a:spLocks noGrp="1" noChangeArrowheads="1"/>
          </p:cNvSpPr>
          <p:nvPr>
            <p:ph type="body" idx="1"/>
          </p:nvPr>
        </p:nvSpPr>
        <p:spPr/>
        <p:txBody>
          <a:bodyPr/>
          <a:lstStyle/>
          <a:p>
            <a:pPr>
              <a:lnSpc>
                <a:spcPct val="90000"/>
              </a:lnSpc>
            </a:pPr>
            <a:r>
              <a:rPr lang="ja-JP" altLang="en-US" dirty="0"/>
              <a:t>経済大国日本の住宅事情は貧困である</a:t>
            </a:r>
          </a:p>
          <a:p>
            <a:pPr>
              <a:lnSpc>
                <a:spcPct val="90000"/>
              </a:lnSpc>
            </a:pPr>
            <a:r>
              <a:rPr lang="ja-JP" altLang="en-US" dirty="0"/>
              <a:t>住宅の平均耐用年数は、英国</a:t>
            </a:r>
            <a:r>
              <a:rPr lang="en-US" altLang="ja-JP" dirty="0"/>
              <a:t>75</a:t>
            </a:r>
            <a:r>
              <a:rPr lang="ja-JP" altLang="en-US" dirty="0"/>
              <a:t>年、米国</a:t>
            </a:r>
            <a:r>
              <a:rPr lang="en-US" altLang="ja-JP" dirty="0"/>
              <a:t>44</a:t>
            </a:r>
            <a:r>
              <a:rPr lang="ja-JP" altLang="en-US" dirty="0"/>
              <a:t>年に比べ、日本はわずか</a:t>
            </a:r>
            <a:r>
              <a:rPr lang="en-US" altLang="ja-JP" dirty="0"/>
              <a:t>26</a:t>
            </a:r>
            <a:r>
              <a:rPr lang="ja-JP" altLang="en-US" dirty="0"/>
              <a:t>年でしかない。</a:t>
            </a:r>
          </a:p>
          <a:p>
            <a:pPr>
              <a:lnSpc>
                <a:spcPct val="90000"/>
              </a:lnSpc>
            </a:pPr>
            <a:r>
              <a:rPr lang="ja-JP" altLang="en-US" dirty="0"/>
              <a:t>しかも住宅建築費は、諸外国に比べて割高であり、規制緩和も不十分。日本での住宅は、まだ消耗品、償却品という</a:t>
            </a:r>
            <a:r>
              <a:rPr lang="ja-JP" altLang="en-US" dirty="0" smtClean="0"/>
              <a:t>位置づけ</a:t>
            </a:r>
            <a:endParaRPr lang="ja-JP" altLang="en-US" dirty="0"/>
          </a:p>
          <a:p>
            <a:pPr>
              <a:lnSpc>
                <a:spcPct val="90000"/>
              </a:lnSpc>
            </a:pPr>
            <a:r>
              <a:rPr lang="ja-JP" altLang="en-US" dirty="0"/>
              <a:t>百年間の日本と外国の居住の形態や建設方法を、豊富な実例で検証したもの。</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w="38100">
            <a:solidFill>
              <a:schemeClr val="tx1"/>
            </a:solidFill>
          </a:ln>
        </p:spPr>
        <p:txBody>
          <a:bodyPr/>
          <a:lstStyle/>
          <a:p>
            <a:r>
              <a:rPr lang="ja-JP" altLang="en-US" dirty="0" smtClean="0"/>
              <a:t>空き家対策</a:t>
            </a:r>
            <a:endParaRPr kumimoji="1" lang="ja-JP"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a:solidFill>
              <a:schemeClr val="tx1">
                <a:lumMod val="95000"/>
                <a:lumOff val="5000"/>
              </a:schemeClr>
            </a:solidFill>
          </a:ln>
        </p:spPr>
        <p:txBody>
          <a:bodyPr>
            <a:normAutofit fontScale="90000"/>
          </a:bodyPr>
          <a:lstStyle/>
          <a:p>
            <a:r>
              <a:rPr lang="ja-JP" altLang="ja-JP" b="1" dirty="0" smtClean="0"/>
              <a:t>青写真なき住宅政策　空き家増加で負のスパイラル</a:t>
            </a:r>
            <a:endParaRPr kumimoji="1" lang="ja-JP" altLang="en-US" dirty="0"/>
          </a:p>
        </p:txBody>
      </p:sp>
      <p:pic>
        <p:nvPicPr>
          <p:cNvPr id="4" name="図 3" descr="http://www.nikkei.com/dx/content/pic/20140215/96958A9C9F819499E3E2E2E1848DE3E2E2E0E0E2E3E6E2E2E2E2E2E2-DSXBZO6663229010022014000001-PN1-9.jpg">
            <a:hlinkClick r:id="rId3"/>
          </p:cNvPr>
          <p:cNvPicPr/>
          <p:nvPr/>
        </p:nvPicPr>
        <p:blipFill>
          <a:blip r:embed="rId4" cstate="print"/>
          <a:srcRect/>
          <a:stretch>
            <a:fillRect/>
          </a:stretch>
        </p:blipFill>
        <p:spPr bwMode="auto">
          <a:xfrm>
            <a:off x="539552" y="1484785"/>
            <a:ext cx="8136903" cy="5328591"/>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ja-JP" b="1" dirty="0" smtClean="0"/>
              <a:t>空き家対策で助成金も</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地方はもちろん東京</a:t>
            </a:r>
            <a:r>
              <a:rPr lang="en-US" altLang="ja-JP" dirty="0" smtClean="0"/>
              <a:t>23</a:t>
            </a:r>
            <a:r>
              <a:rPr lang="ja-JP" altLang="ja-JP" dirty="0" smtClean="0"/>
              <a:t>区内でも空き家問題とその対策が叫ばれる時代</a:t>
            </a:r>
            <a:endParaRPr lang="en-US" altLang="ja-JP" dirty="0" smtClean="0"/>
          </a:p>
          <a:p>
            <a:r>
              <a:rPr lang="ja-JP" altLang="ja-JP" dirty="0" smtClean="0"/>
              <a:t>東京都足立区では老朽化が原因で倒壊の恐れがある建物が</a:t>
            </a:r>
            <a:r>
              <a:rPr lang="en-US" altLang="ja-JP" dirty="0" smtClean="0"/>
              <a:t>1700</a:t>
            </a:r>
            <a:r>
              <a:rPr lang="ja-JP" altLang="ja-JP" dirty="0" smtClean="0"/>
              <a:t>件以上、そのうち</a:t>
            </a:r>
            <a:r>
              <a:rPr lang="en-US" altLang="ja-JP" dirty="0" smtClean="0"/>
              <a:t>50</a:t>
            </a:r>
            <a:r>
              <a:rPr lang="ja-JP" altLang="ja-JP" dirty="0" smtClean="0"/>
              <a:t>軒超が「特に危険」と診断されたことを受け、「足立区老朽家屋等の適正管理に関する条例」を制定、木造で</a:t>
            </a:r>
            <a:r>
              <a:rPr lang="en-US" altLang="ja-JP" dirty="0" smtClean="0"/>
              <a:t>50</a:t>
            </a:r>
            <a:r>
              <a:rPr lang="ja-JP" altLang="ja-JP" dirty="0" smtClean="0"/>
              <a:t>万円、非木造で</a:t>
            </a:r>
            <a:r>
              <a:rPr lang="en-US" altLang="ja-JP" dirty="0" smtClean="0"/>
              <a:t>100</a:t>
            </a:r>
            <a:r>
              <a:rPr lang="ja-JP" altLang="ja-JP" dirty="0" smtClean="0"/>
              <a:t>万円を上限に助成を行い、解体を促している。</a:t>
            </a:r>
          </a:p>
          <a:p>
            <a:endParaRPr kumimoji="1" lang="ja-JP"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ttp://www.nikkei.com/dx/content/pic/20140215/96958A9C9F819499E3E2E2E1848DE3E2E2E0E0E2E3E6E2E2E2E2E2E2-DSXBZO6672405012022014000001-PN1-6.jpg">
            <a:hlinkClick r:id="rId3"/>
          </p:cNvPr>
          <p:cNvPicPr/>
          <p:nvPr/>
        </p:nvPicPr>
        <p:blipFill>
          <a:blip r:embed="rId4" cstate="print"/>
          <a:srcRect/>
          <a:stretch>
            <a:fillRect/>
          </a:stretch>
        </p:blipFill>
        <p:spPr bwMode="auto">
          <a:xfrm>
            <a:off x="827584" y="620689"/>
            <a:ext cx="7488831" cy="576064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426170"/>
          </a:xfrm>
          <a:ln>
            <a:solidFill>
              <a:schemeClr val="accent1"/>
            </a:solidFill>
          </a:ln>
        </p:spPr>
        <p:txBody>
          <a:bodyPr>
            <a:normAutofit fontScale="90000"/>
          </a:bodyPr>
          <a:lstStyle/>
          <a:p>
            <a:r>
              <a:rPr lang="ja-JP" altLang="ja-JP" dirty="0" smtClean="0"/>
              <a:t>住宅着工数は、人口減少や住宅の取り壊しをはるかに上回るペース</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ja-JP" dirty="0" smtClean="0"/>
              <a:t>野村総合研究所が</a:t>
            </a:r>
            <a:r>
              <a:rPr lang="en-US" altLang="ja-JP" dirty="0" smtClean="0"/>
              <a:t>2009</a:t>
            </a:r>
            <a:r>
              <a:rPr lang="ja-JP" altLang="ja-JP" dirty="0" smtClean="0"/>
              <a:t>年度に行ったシミュレーションでは、</a:t>
            </a:r>
            <a:r>
              <a:rPr lang="en-US" altLang="ja-JP" dirty="0" smtClean="0"/>
              <a:t>03</a:t>
            </a:r>
            <a:r>
              <a:rPr lang="ja-JP" altLang="ja-JP" dirty="0" smtClean="0"/>
              <a:t>年度（</a:t>
            </a:r>
            <a:r>
              <a:rPr lang="en-US" altLang="ja-JP" dirty="0" smtClean="0"/>
              <a:t>117</a:t>
            </a:r>
            <a:r>
              <a:rPr lang="ja-JP" altLang="ja-JP" dirty="0" smtClean="0"/>
              <a:t>万戸）ペースで新築住宅を造り続けた場合、</a:t>
            </a:r>
            <a:r>
              <a:rPr lang="en-US" altLang="ja-JP" dirty="0" smtClean="0"/>
              <a:t>40</a:t>
            </a:r>
            <a:r>
              <a:rPr lang="ja-JP" altLang="ja-JP" dirty="0" smtClean="0"/>
              <a:t>年度の空き家率は</a:t>
            </a:r>
            <a:r>
              <a:rPr lang="en-US" altLang="ja-JP" dirty="0" smtClean="0"/>
              <a:t>43</a:t>
            </a:r>
            <a:r>
              <a:rPr lang="ja-JP" altLang="ja-JP" dirty="0" smtClean="0"/>
              <a:t>％、その半分の</a:t>
            </a:r>
            <a:r>
              <a:rPr lang="en-US" altLang="ja-JP" dirty="0" smtClean="0"/>
              <a:t>59</a:t>
            </a:r>
            <a:r>
              <a:rPr lang="ja-JP" altLang="ja-JP" dirty="0" smtClean="0"/>
              <a:t>万戸程度であっても空き家率は</a:t>
            </a:r>
            <a:r>
              <a:rPr lang="en-US" altLang="ja-JP" dirty="0" smtClean="0"/>
              <a:t>35</a:t>
            </a:r>
            <a:r>
              <a:rPr lang="ja-JP" altLang="ja-JP" dirty="0" smtClean="0"/>
              <a:t>％、</a:t>
            </a:r>
            <a:r>
              <a:rPr lang="en-US" altLang="ja-JP" dirty="0" smtClean="0"/>
              <a:t>40</a:t>
            </a:r>
            <a:r>
              <a:rPr lang="ja-JP" altLang="ja-JP" dirty="0" smtClean="0"/>
              <a:t>万戸程度にペースを落としても</a:t>
            </a:r>
            <a:r>
              <a:rPr lang="en-US" altLang="ja-JP" dirty="0" smtClean="0"/>
              <a:t>40</a:t>
            </a:r>
            <a:r>
              <a:rPr lang="ja-JP" altLang="ja-JP" dirty="0" smtClean="0"/>
              <a:t>年の空き家率は</a:t>
            </a:r>
            <a:r>
              <a:rPr lang="en-US" altLang="ja-JP" dirty="0" smtClean="0"/>
              <a:t>26</a:t>
            </a:r>
            <a:r>
              <a:rPr lang="ja-JP" altLang="ja-JP" dirty="0" smtClean="0"/>
              <a:t>％に達するとしている。 </a:t>
            </a:r>
          </a:p>
          <a:p>
            <a:r>
              <a:rPr lang="ja-JP" altLang="ja-JP" dirty="0" smtClean="0"/>
              <a:t>　現在の住宅着工数は、人口減少や住宅の滅失数（取り壊し）をはるかに上回るペースなのだ。なぜこのようなことになっているのか。</a:t>
            </a:r>
          </a:p>
          <a:p>
            <a:endParaRPr kumimoji="1" lang="ja-JP"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ja-JP" dirty="0" smtClean="0"/>
              <a:t>景気対策の道具</a:t>
            </a:r>
            <a:r>
              <a:rPr lang="ja-JP" altLang="en-US" dirty="0" smtClean="0"/>
              <a:t>　</a:t>
            </a:r>
            <a:r>
              <a:rPr lang="ja-JP" altLang="ja-JP" dirty="0" smtClean="0"/>
              <a:t>新築住宅建設</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ja-JP" dirty="0" smtClean="0"/>
              <a:t>西欧では多くの国で、</a:t>
            </a:r>
            <a:r>
              <a:rPr lang="en-US" altLang="ja-JP" dirty="0" smtClean="0"/>
              <a:t>10</a:t>
            </a:r>
            <a:r>
              <a:rPr lang="ja-JP" altLang="ja-JP" dirty="0" smtClean="0"/>
              <a:t>年間の「住宅需要」「住宅建設見込み」を推計している。各国の世帯数当たりの指標をみると、低いのがスウェーデンの</a:t>
            </a:r>
            <a:r>
              <a:rPr lang="en-US" altLang="ja-JP" dirty="0" smtClean="0"/>
              <a:t>5.6</a:t>
            </a:r>
            <a:r>
              <a:rPr lang="ja-JP" altLang="ja-JP" dirty="0" smtClean="0"/>
              <a:t>％、英国</a:t>
            </a:r>
            <a:r>
              <a:rPr lang="en-US" altLang="ja-JP" dirty="0" smtClean="0"/>
              <a:t>7.2</a:t>
            </a:r>
            <a:r>
              <a:rPr lang="ja-JP" altLang="ja-JP" dirty="0" smtClean="0"/>
              <a:t>％、イタリア</a:t>
            </a:r>
            <a:r>
              <a:rPr lang="en-US" altLang="ja-JP" dirty="0" smtClean="0"/>
              <a:t>8.3</a:t>
            </a:r>
            <a:r>
              <a:rPr lang="ja-JP" altLang="ja-JP" dirty="0" smtClean="0"/>
              <a:t>％。多くが</a:t>
            </a:r>
            <a:r>
              <a:rPr lang="en-US" altLang="ja-JP" dirty="0" smtClean="0"/>
              <a:t>10</a:t>
            </a:r>
            <a:r>
              <a:rPr lang="ja-JP" altLang="ja-JP" dirty="0" smtClean="0"/>
              <a:t>％台で見込んでいる。</a:t>
            </a:r>
          </a:p>
          <a:p>
            <a:r>
              <a:rPr lang="ja-JP" altLang="ja-JP" dirty="0" smtClean="0"/>
              <a:t>我が国がこれを設定する場合、英国と同じ</a:t>
            </a:r>
            <a:r>
              <a:rPr lang="en-US" altLang="ja-JP" dirty="0" smtClean="0"/>
              <a:t>7.2</a:t>
            </a:r>
            <a:r>
              <a:rPr lang="ja-JP" altLang="ja-JP" dirty="0" smtClean="0"/>
              <a:t>％なら年間着工は</a:t>
            </a:r>
            <a:r>
              <a:rPr lang="en-US" altLang="ja-JP" dirty="0" smtClean="0"/>
              <a:t>35</a:t>
            </a:r>
            <a:r>
              <a:rPr lang="ja-JP" altLang="ja-JP" dirty="0" smtClean="0"/>
              <a:t>万</a:t>
            </a:r>
            <a:r>
              <a:rPr lang="en-US" altLang="ja-JP" dirty="0" smtClean="0"/>
              <a:t>9000</a:t>
            </a:r>
            <a:r>
              <a:rPr lang="ja-JP" altLang="ja-JP" dirty="0" smtClean="0"/>
              <a:t>戸、イタリアと同じなら</a:t>
            </a:r>
            <a:r>
              <a:rPr lang="en-US" altLang="ja-JP" dirty="0" smtClean="0"/>
              <a:t>41</a:t>
            </a:r>
            <a:r>
              <a:rPr lang="ja-JP" altLang="ja-JP" dirty="0" smtClean="0"/>
              <a:t>万</a:t>
            </a:r>
            <a:r>
              <a:rPr lang="en-US" altLang="ja-JP" dirty="0" smtClean="0"/>
              <a:t>7000</a:t>
            </a:r>
            <a:r>
              <a:rPr lang="ja-JP" altLang="ja-JP" dirty="0" smtClean="0"/>
              <a:t>戸、</a:t>
            </a:r>
            <a:r>
              <a:rPr lang="en-US" altLang="ja-JP" dirty="0" smtClean="0"/>
              <a:t>10</a:t>
            </a:r>
            <a:r>
              <a:rPr lang="ja-JP" altLang="ja-JP" dirty="0" smtClean="0"/>
              <a:t>％にするなら</a:t>
            </a:r>
            <a:r>
              <a:rPr lang="en-US" altLang="ja-JP" dirty="0" smtClean="0"/>
              <a:t>49</a:t>
            </a:r>
            <a:r>
              <a:rPr lang="ja-JP" altLang="ja-JP" dirty="0" smtClean="0"/>
              <a:t>万</a:t>
            </a:r>
            <a:r>
              <a:rPr lang="en-US" altLang="ja-JP" dirty="0" smtClean="0"/>
              <a:t>9000</a:t>
            </a:r>
            <a:r>
              <a:rPr lang="ja-JP" altLang="ja-JP" dirty="0" smtClean="0"/>
              <a:t>戸ということになる。</a:t>
            </a:r>
            <a:endParaRPr lang="en-US" altLang="ja-JP" dirty="0" smtClean="0"/>
          </a:p>
          <a:p>
            <a:r>
              <a:rPr lang="ja-JP" altLang="ja-JP" dirty="0" smtClean="0"/>
              <a:t>我が国にはこうした目安がない。住宅総量を管理する概念や方策を持たない。</a:t>
            </a:r>
            <a:endParaRPr lang="en-US" altLang="ja-JP" dirty="0" smtClean="0"/>
          </a:p>
          <a:p>
            <a:r>
              <a:rPr lang="ja-JP" altLang="ja-JP" dirty="0" smtClean="0"/>
              <a:t>新築住宅建設はバブル崩壊以降</a:t>
            </a:r>
            <a:r>
              <a:rPr lang="ja-JP" altLang="ja-JP" dirty="0" smtClean="0">
                <a:solidFill>
                  <a:srgbClr val="FF0000"/>
                </a:solidFill>
              </a:rPr>
              <a:t>景気対策の道具</a:t>
            </a:r>
            <a:r>
              <a:rPr lang="ja-JP" altLang="ja-JP" dirty="0" smtClean="0"/>
              <a:t>と化している側面がある。</a:t>
            </a:r>
          </a:p>
          <a:p>
            <a:endParaRPr kumimoji="1" lang="ja-JP"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a:solidFill>
              <a:schemeClr val="tx1">
                <a:lumMod val="95000"/>
                <a:lumOff val="5000"/>
              </a:schemeClr>
            </a:solidFill>
          </a:ln>
        </p:spPr>
        <p:txBody>
          <a:bodyPr/>
          <a:lstStyle/>
          <a:p>
            <a:r>
              <a:rPr kumimoji="1" lang="ja-JP" altLang="en-US" dirty="0" smtClean="0"/>
              <a:t>家を持つなら都心で！</a:t>
            </a:r>
            <a:endParaRPr kumimoji="1" lang="ja-JP" altLang="en-US" dirty="0"/>
          </a:p>
        </p:txBody>
      </p:sp>
      <p:sp>
        <p:nvSpPr>
          <p:cNvPr id="3" name="コンテンツ プレースホルダ 2"/>
          <p:cNvSpPr>
            <a:spLocks noGrp="1"/>
          </p:cNvSpPr>
          <p:nvPr>
            <p:ph idx="1"/>
          </p:nvPr>
        </p:nvSpPr>
        <p:spPr>
          <a:xfrm>
            <a:off x="457200" y="1412776"/>
            <a:ext cx="8229600" cy="5445224"/>
          </a:xfrm>
        </p:spPr>
        <p:txBody>
          <a:bodyPr>
            <a:normAutofit fontScale="92500" lnSpcReduction="20000"/>
          </a:bodyPr>
          <a:lstStyle/>
          <a:p>
            <a:r>
              <a:rPr lang="ja-JP" altLang="ja-JP" dirty="0" smtClean="0"/>
              <a:t>国交省は中古住宅やリフォーム市場の育成に舵を切</a:t>
            </a:r>
            <a:r>
              <a:rPr lang="ja-JP" altLang="en-US" dirty="0" smtClean="0"/>
              <a:t>りながら、</a:t>
            </a:r>
            <a:r>
              <a:rPr lang="ja-JP" altLang="ja-JP" dirty="0" smtClean="0"/>
              <a:t>新築住宅建設の促進も</a:t>
            </a:r>
            <a:r>
              <a:rPr lang="ja-JP" altLang="en-US" dirty="0" smtClean="0"/>
              <a:t>実施</a:t>
            </a:r>
            <a:endParaRPr lang="en-US" altLang="ja-JP" dirty="0" smtClean="0"/>
          </a:p>
          <a:p>
            <a:r>
              <a:rPr lang="ja-JP" altLang="ja-JP" dirty="0" smtClean="0"/>
              <a:t>税制優遇などで新築住宅建設を促進しながら、一方ではやはり税金を投入して空き家対策を行っているのが現在の住宅市場の構図で、全体として全く整合性がとれていない。</a:t>
            </a:r>
          </a:p>
          <a:p>
            <a:r>
              <a:rPr lang="ja-JP" altLang="ja-JP" dirty="0" smtClean="0"/>
              <a:t>このままでは、</a:t>
            </a:r>
            <a:r>
              <a:rPr lang="ja-JP" altLang="ja-JP" dirty="0" smtClean="0">
                <a:solidFill>
                  <a:srgbClr val="FF0000"/>
                </a:solidFill>
              </a:rPr>
              <a:t>全国ですでに</a:t>
            </a:r>
            <a:r>
              <a:rPr lang="en-US" altLang="ja-JP" dirty="0" smtClean="0">
                <a:solidFill>
                  <a:srgbClr val="FF0000"/>
                </a:solidFill>
              </a:rPr>
              <a:t>800</a:t>
            </a:r>
            <a:r>
              <a:rPr lang="ja-JP" altLang="ja-JP" dirty="0" smtClean="0">
                <a:solidFill>
                  <a:srgbClr val="FF0000"/>
                </a:solidFill>
              </a:rPr>
              <a:t>万戸近くある空き家が無尽蔵に増加するおそれがある。</a:t>
            </a:r>
            <a:endParaRPr lang="en-US" altLang="ja-JP" dirty="0" smtClean="0">
              <a:solidFill>
                <a:srgbClr val="FF0000"/>
              </a:solidFill>
            </a:endParaRPr>
          </a:p>
          <a:p>
            <a:r>
              <a:rPr lang="ja-JP" altLang="ja-JP" dirty="0" smtClean="0"/>
              <a:t>このことは、マイホーム購入で立地の選択を誤ると住宅の価値が大きく落ちる、空き家の増加で快適性が損なわれる、犯罪率が増加するなどの負のスパイラルに巻き込まれる可能性があることを意味</a:t>
            </a:r>
          </a:p>
          <a:p>
            <a:pPr>
              <a:buNone/>
            </a:pPr>
            <a:endParaRPr lang="ja-JP" altLang="ja-JP" dirty="0" smtClean="0"/>
          </a:p>
          <a:p>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650545" y="188640"/>
            <a:ext cx="7842910" cy="648072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accent1"/>
            </a:solidFill>
          </a:ln>
        </p:spPr>
        <p:txBody>
          <a:bodyPr/>
          <a:lstStyle/>
          <a:p>
            <a:r>
              <a:rPr lang="ja-JP" altLang="en-US" b="1" dirty="0" smtClean="0"/>
              <a:t>廃駅をプールやナイトクラブ</a:t>
            </a:r>
            <a:r>
              <a:rPr lang="ja-JP" altLang="en-US" dirty="0" smtClean="0"/>
              <a:t>へと</a:t>
            </a:r>
            <a:endParaRPr kumimoji="1" lang="ja-JP" altLang="en-US" dirty="0"/>
          </a:p>
        </p:txBody>
      </p:sp>
      <p:pic>
        <p:nvPicPr>
          <p:cNvPr id="3076" name="Picture 4" descr="140213paris2.jpg"/>
          <p:cNvPicPr>
            <a:picLocks noChangeAspect="1" noChangeArrowheads="1"/>
          </p:cNvPicPr>
          <p:nvPr/>
        </p:nvPicPr>
        <p:blipFill>
          <a:blip r:embed="rId3" cstate="print"/>
          <a:srcRect/>
          <a:stretch>
            <a:fillRect/>
          </a:stretch>
        </p:blipFill>
        <p:spPr bwMode="auto">
          <a:xfrm>
            <a:off x="2940496" y="3557736"/>
            <a:ext cx="6096000" cy="2895600"/>
          </a:xfrm>
          <a:prstGeom prst="rect">
            <a:avLst/>
          </a:prstGeom>
          <a:noFill/>
        </p:spPr>
      </p:pic>
      <p:pic>
        <p:nvPicPr>
          <p:cNvPr id="6" name="Picture 2" descr="140213paris4.jpg"/>
          <p:cNvPicPr>
            <a:picLocks noChangeAspect="1" noChangeArrowheads="1"/>
          </p:cNvPicPr>
          <p:nvPr/>
        </p:nvPicPr>
        <p:blipFill>
          <a:blip r:embed="rId4" cstate="print"/>
          <a:srcRect/>
          <a:stretch>
            <a:fillRect/>
          </a:stretch>
        </p:blipFill>
        <p:spPr bwMode="auto">
          <a:xfrm>
            <a:off x="63500" y="1397496"/>
            <a:ext cx="6096000" cy="28956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chemeClr val="accent5">
              <a:lumMod val="20000"/>
              <a:lumOff val="80000"/>
            </a:schemeClr>
          </a:solidFill>
          <a:ln>
            <a:solidFill>
              <a:schemeClr val="tx1">
                <a:lumMod val="95000"/>
                <a:lumOff val="5000"/>
              </a:schemeClr>
            </a:solidFill>
          </a:ln>
        </p:spPr>
        <p:txBody>
          <a:bodyPr/>
          <a:lstStyle/>
          <a:p>
            <a:r>
              <a:rPr kumimoji="1" lang="ja-JP" altLang="en-US" dirty="0" smtClean="0"/>
              <a:t>住と宿</a:t>
            </a:r>
            <a:endParaRPr kumimoji="1" lang="ja-JP"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人類の定住</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ja-JP" dirty="0" smtClean="0"/>
              <a:t>「住む」ということ</a:t>
            </a:r>
          </a:p>
          <a:p>
            <a:r>
              <a:rPr lang="ja-JP" altLang="ja-JP" dirty="0" smtClean="0"/>
              <a:t>人類は移動を前提に進化　食糧確保から当然</a:t>
            </a:r>
          </a:p>
          <a:p>
            <a:r>
              <a:rPr lang="ja-JP" altLang="ja-JP" dirty="0" smtClean="0"/>
              <a:t>狩猟から農耕に変わり、定住が発生　　</a:t>
            </a:r>
            <a:endParaRPr lang="en-US" altLang="ja-JP" dirty="0" smtClean="0"/>
          </a:p>
          <a:p>
            <a:r>
              <a:rPr lang="ja-JP" altLang="ja-JP" dirty="0" smtClean="0"/>
              <a:t>階級も発生</a:t>
            </a:r>
            <a:r>
              <a:rPr lang="ja-JP" altLang="en-US" dirty="0" smtClean="0"/>
              <a:t>（うつ病の原因）</a:t>
            </a:r>
            <a:endParaRPr lang="en-US" altLang="ja-JP" dirty="0" smtClean="0"/>
          </a:p>
          <a:p>
            <a:r>
              <a:rPr lang="ja-JP" altLang="en-US" dirty="0" smtClean="0"/>
              <a:t>食糧確保から戦争・</a:t>
            </a:r>
            <a:r>
              <a:rPr lang="ja-JP" altLang="ja-JP" dirty="0" smtClean="0"/>
              <a:t>防衛も発生</a:t>
            </a:r>
          </a:p>
          <a:p>
            <a:r>
              <a:rPr lang="ja-JP" altLang="ja-JP" dirty="0" smtClean="0"/>
              <a:t>集落の作り方に影響</a:t>
            </a:r>
            <a:endParaRPr lang="en-US" altLang="ja-JP" dirty="0" smtClean="0"/>
          </a:p>
          <a:p>
            <a:r>
              <a:rPr lang="ja-JP" altLang="ja-JP" dirty="0" smtClean="0"/>
              <a:t>農民は土地に従属　加賀の走り移民</a:t>
            </a:r>
          </a:p>
          <a:p>
            <a:r>
              <a:rPr lang="ja-JP" altLang="ja-JP" dirty="0" smtClean="0"/>
              <a:t>商品経済の発生　都市の形成⇔農村</a:t>
            </a:r>
            <a:endParaRPr kumimoji="1" lang="ja-JP"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9525">
            <a:solidFill>
              <a:schemeClr val="tx1"/>
            </a:solidFill>
          </a:ln>
        </p:spPr>
        <p:txBody>
          <a:bodyPr/>
          <a:lstStyle/>
          <a:p>
            <a:r>
              <a:rPr kumimoji="1" lang="ja-JP" altLang="en-US" dirty="0" smtClean="0"/>
              <a:t>交通の発達と住宅</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交通の発達　　</a:t>
            </a:r>
            <a:r>
              <a:rPr lang="ja-JP" altLang="en-US" dirty="0" smtClean="0"/>
              <a:t>道の整備　</a:t>
            </a:r>
            <a:r>
              <a:rPr lang="ja-JP" altLang="ja-JP" dirty="0" smtClean="0"/>
              <a:t>鉄道から自動車へ</a:t>
            </a:r>
          </a:p>
          <a:p>
            <a:r>
              <a:rPr lang="ja-JP" altLang="ja-JP" dirty="0" smtClean="0"/>
              <a:t>通勤の発生　　働く場と住む場の分離　都市で発生</a:t>
            </a:r>
          </a:p>
          <a:p>
            <a:r>
              <a:rPr lang="ja-JP" altLang="ja-JP" dirty="0" smtClean="0"/>
              <a:t>自動車の普及　地方でも職場と居住の分離　中心市街地問題</a:t>
            </a:r>
            <a:r>
              <a:rPr lang="en-US" altLang="ja-JP" dirty="0" smtClean="0"/>
              <a:t> </a:t>
            </a:r>
            <a:endParaRPr lang="ja-JP" altLang="ja-JP" dirty="0" smtClean="0"/>
          </a:p>
          <a:p>
            <a:r>
              <a:rPr lang="ja-JP" altLang="ja-JP" dirty="0" smtClean="0"/>
              <a:t>高齢化社会を迎え住と職の分離が行政コストの増大をもたらし　コンパクトシティ</a:t>
            </a:r>
            <a:r>
              <a:rPr lang="en-US" altLang="ja-JP" dirty="0" smtClean="0"/>
              <a:t> </a:t>
            </a:r>
            <a:endParaRPr lang="ja-JP" altLang="ja-JP" dirty="0" smtClean="0"/>
          </a:p>
          <a:p>
            <a:r>
              <a:rPr lang="ja-JP" altLang="ja-JP" dirty="0" smtClean="0"/>
              <a:t>物流は経済原則　国際化になじむ</a:t>
            </a:r>
          </a:p>
          <a:p>
            <a:r>
              <a:rPr lang="ja-JP" altLang="ja-JP" dirty="0" smtClean="0"/>
              <a:t>人流は社会制度　政治的　失敗例が多い　強制移住　海外引揚　移民</a:t>
            </a:r>
          </a:p>
          <a:p>
            <a:endParaRPr kumimoji="1" lang="ja-JP"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dirty="0" smtClean="0"/>
              <a:t>住宅政策の発生（戦前）</a:t>
            </a:r>
            <a:endParaRPr kumimoji="1" lang="ja-JP" altLang="en-US" dirty="0"/>
          </a:p>
        </p:txBody>
      </p:sp>
      <p:sp>
        <p:nvSpPr>
          <p:cNvPr id="3" name="コンテンツ プレースホルダ 2"/>
          <p:cNvSpPr>
            <a:spLocks noGrp="1"/>
          </p:cNvSpPr>
          <p:nvPr>
            <p:ph idx="1"/>
          </p:nvPr>
        </p:nvSpPr>
        <p:spPr>
          <a:xfrm>
            <a:off x="457200" y="1412776"/>
            <a:ext cx="8229600" cy="5445224"/>
          </a:xfrm>
        </p:spPr>
        <p:txBody>
          <a:bodyPr>
            <a:normAutofit/>
          </a:bodyPr>
          <a:lstStyle/>
          <a:p>
            <a:r>
              <a:rPr lang="ja-JP" altLang="en-US" sz="3600" dirty="0" smtClean="0"/>
              <a:t>戦前</a:t>
            </a:r>
            <a:r>
              <a:rPr lang="ja-JP" altLang="en-US" sz="3600" dirty="0"/>
              <a:t>の住宅政策は</a:t>
            </a:r>
            <a:r>
              <a:rPr lang="ja-JP" altLang="en-US" sz="3600" b="1" dirty="0">
                <a:solidFill>
                  <a:srgbClr val="FF0000"/>
                </a:solidFill>
              </a:rPr>
              <a:t>居住と宿泊が未分離</a:t>
            </a:r>
            <a:r>
              <a:rPr lang="ja-JP" altLang="en-US" sz="3600" dirty="0"/>
              <a:t>の状態から</a:t>
            </a:r>
            <a:r>
              <a:rPr lang="ja-JP" altLang="en-US" sz="3600" dirty="0" smtClean="0"/>
              <a:t>出発</a:t>
            </a:r>
            <a:endParaRPr lang="en-US" altLang="ja-JP" sz="3600" dirty="0" smtClean="0"/>
          </a:p>
          <a:p>
            <a:r>
              <a:rPr lang="ja-JP" altLang="en-US" sz="3600" dirty="0" smtClean="0"/>
              <a:t>住宅</a:t>
            </a:r>
            <a:r>
              <a:rPr lang="ja-JP" altLang="en-US" sz="3600" dirty="0"/>
              <a:t>扶助は、生活保護法の規定に</a:t>
            </a:r>
            <a:r>
              <a:rPr lang="ja-JP" altLang="en-US" sz="3600" dirty="0" smtClean="0"/>
              <a:t>より</a:t>
            </a:r>
            <a:r>
              <a:rPr lang="ja-JP" altLang="en-US" sz="3600" dirty="0"/>
              <a:t>、生活困窮者が、家賃等を支払う必要があるとき等に行われる</a:t>
            </a:r>
            <a:r>
              <a:rPr lang="ja-JP" altLang="en-US" sz="3600" dirty="0" smtClean="0"/>
              <a:t>扶助</a:t>
            </a:r>
            <a:endParaRPr lang="en-US" altLang="ja-JP" sz="3600" dirty="0" smtClean="0"/>
          </a:p>
          <a:p>
            <a:r>
              <a:rPr lang="ja-JP" altLang="en-US" sz="3600" dirty="0" smtClean="0"/>
              <a:t>この</a:t>
            </a:r>
            <a:r>
              <a:rPr lang="ja-JP" altLang="en-US" sz="3600" dirty="0"/>
              <a:t>水準が、</a:t>
            </a:r>
            <a:r>
              <a:rPr lang="ja-JP" altLang="en-US" sz="3600" dirty="0" smtClean="0"/>
              <a:t>旅館業法</a:t>
            </a:r>
            <a:r>
              <a:rPr lang="ja-JP" altLang="en-US" sz="3600" dirty="0"/>
              <a:t>の簡易宿所料金に事実上連動することがあるのはその</a:t>
            </a:r>
            <a:r>
              <a:rPr lang="ja-JP" altLang="en-US" sz="3600" dirty="0" smtClean="0"/>
              <a:t>名残</a:t>
            </a:r>
            <a:endParaRPr lang="en-US" altLang="ja-JP" sz="3600"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764704"/>
            <a:ext cx="8229600" cy="5361459"/>
          </a:xfrm>
        </p:spPr>
        <p:txBody>
          <a:bodyPr>
            <a:normAutofit/>
          </a:bodyPr>
          <a:lstStyle/>
          <a:p>
            <a:r>
              <a:rPr lang="ja-JP" altLang="en-US" dirty="0" smtClean="0"/>
              <a:t>厚生省は</a:t>
            </a:r>
            <a:r>
              <a:rPr lang="en-US" altLang="ja-JP" dirty="0" smtClean="0"/>
              <a:t>1939 </a:t>
            </a:r>
            <a:r>
              <a:rPr lang="ja-JP" altLang="en-US" dirty="0" smtClean="0"/>
              <a:t>年住宅課を設置し戦時住宅政策を展開。国家による住宅の価格統制政策に加え、住宅の直接供給政策として戦時下の労働力の配置対策といった色彩が強い住宅営団が</a:t>
            </a:r>
            <a:r>
              <a:rPr lang="en-US" altLang="ja-JP" dirty="0" smtClean="0"/>
              <a:t>1941 </a:t>
            </a:r>
            <a:r>
              <a:rPr lang="ja-JP" altLang="en-US" dirty="0" smtClean="0"/>
              <a:t>年に出来た。西山夘三の</a:t>
            </a:r>
            <a:r>
              <a:rPr lang="ja-JP" altLang="en-US" dirty="0" smtClean="0">
                <a:solidFill>
                  <a:srgbClr val="FF0000"/>
                </a:solidFill>
              </a:rPr>
              <a:t>食寝分離論</a:t>
            </a:r>
            <a:r>
              <a:rPr lang="en-US" altLang="ja-JP" dirty="0" smtClean="0">
                <a:solidFill>
                  <a:srgbClr val="FF0000"/>
                </a:solidFill>
              </a:rPr>
              <a:t> </a:t>
            </a:r>
            <a:r>
              <a:rPr lang="ja-JP" altLang="en-US" dirty="0" smtClean="0"/>
              <a:t>が出てきたときでもある。</a:t>
            </a:r>
            <a:endParaRPr lang="en-US" altLang="ja-JP" dirty="0" smtClean="0"/>
          </a:p>
          <a:p>
            <a:r>
              <a:rPr lang="ja-JP" altLang="en-US" dirty="0" smtClean="0"/>
              <a:t>同年国家総動員体制の一環として、</a:t>
            </a:r>
            <a:r>
              <a:rPr lang="ja-JP" altLang="en-US" dirty="0" smtClean="0">
                <a:solidFill>
                  <a:srgbClr val="FF0000"/>
                </a:solidFill>
              </a:rPr>
              <a:t>借地借家法</a:t>
            </a:r>
            <a:r>
              <a:rPr lang="ja-JP" altLang="en-US" dirty="0" smtClean="0"/>
              <a:t>に借地人等の権利を強化したいわゆる</a:t>
            </a:r>
            <a:r>
              <a:rPr lang="ja-JP" altLang="en-US" dirty="0" smtClean="0">
                <a:solidFill>
                  <a:srgbClr val="FF0000"/>
                </a:solidFill>
              </a:rPr>
              <a:t>正当事由制度</a:t>
            </a:r>
            <a:r>
              <a:rPr lang="ja-JP" altLang="en-US" dirty="0" smtClean="0"/>
              <a:t>が導入。戦時中の絶対的住宅窮乏をふまえた緊急避難立法</a:t>
            </a:r>
          </a:p>
          <a:p>
            <a:endParaRPr kumimoji="1" lang="ja-JP"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宿住未分離⇒住宅確保</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10000"/>
          </a:bodyPr>
          <a:lstStyle/>
          <a:p>
            <a:r>
              <a:rPr lang="ja-JP" altLang="en-US" dirty="0" smtClean="0"/>
              <a:t>借地借家法のために借地権が物権化し、借地供給がほとんどなくなり、正当事由制度と継続賃料抑制主義（判例上のルール）、高額の立退料のため、家族向けの新規借家供給が行われなかった。</a:t>
            </a:r>
            <a:endParaRPr lang="en-US" altLang="ja-JP" dirty="0" smtClean="0"/>
          </a:p>
          <a:p>
            <a:r>
              <a:rPr lang="ja-JP" altLang="en-US" dirty="0" smtClean="0"/>
              <a:t>民主化のもと、農地改革に対応して宅地をめぐる都市改革が構想された。</a:t>
            </a:r>
            <a:r>
              <a:rPr lang="en-US" altLang="ja-JP" dirty="0" smtClean="0"/>
              <a:t>1951 </a:t>
            </a:r>
            <a:r>
              <a:rPr lang="ja-JP" altLang="en-US" dirty="0" smtClean="0"/>
              <a:t>年は自治体が国庫補助金を使って賃貸住宅を建設する公営住宅法が成立した。その後長期間、住宅政策の中心思想は</a:t>
            </a:r>
            <a:r>
              <a:rPr lang="ja-JP" altLang="en-US" dirty="0" smtClean="0">
                <a:solidFill>
                  <a:srgbClr val="FF0000"/>
                </a:solidFill>
              </a:rPr>
              <a:t>住宅需給論</a:t>
            </a:r>
            <a:r>
              <a:rPr lang="en-US" altLang="ja-JP" dirty="0" smtClean="0">
                <a:solidFill>
                  <a:srgbClr val="FF0000"/>
                </a:solidFill>
              </a:rPr>
              <a:t> </a:t>
            </a:r>
            <a:r>
              <a:rPr lang="ja-JP" altLang="en-US" dirty="0" smtClean="0">
                <a:solidFill>
                  <a:srgbClr val="FF0000"/>
                </a:solidFill>
              </a:rPr>
              <a:t>として継続</a:t>
            </a:r>
            <a:r>
              <a:rPr lang="ja-JP" altLang="en-US" dirty="0" smtClean="0"/>
              <a:t>することとなった。</a:t>
            </a:r>
            <a:endParaRPr lang="ja-JP" altLang="en-US" dirty="0"/>
          </a:p>
          <a:p>
            <a:endParaRPr kumimoji="1" lang="ja-JP"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kumimoji="1" lang="ja-JP" altLang="en-US" dirty="0" smtClean="0"/>
              <a:t>住宅重視⇒宿住混合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空き家問題の発生に象徴されるように、土地神話は崩壊し、既存住宅活用が政策課題となる</a:t>
            </a:r>
            <a:endParaRPr kumimoji="1" lang="en-US" altLang="ja-JP" dirty="0" smtClean="0"/>
          </a:p>
          <a:p>
            <a:r>
              <a:rPr lang="ja-JP" altLang="en-US" dirty="0" smtClean="0"/>
              <a:t>高齢化社会における住宅問題は、介護施設問題とパラレルに論じなければならない</a:t>
            </a:r>
            <a:endParaRPr lang="en-US" altLang="ja-JP" dirty="0" smtClean="0"/>
          </a:p>
          <a:p>
            <a:r>
              <a:rPr kumimoji="1" lang="ja-JP" altLang="en-US" dirty="0" smtClean="0"/>
              <a:t>再び、住と宿の機能分担が、ライスサイクルにあわせた住宅政策として考えなければならなくなっている</a:t>
            </a:r>
            <a:endParaRPr kumimoji="1" lang="ja-JP"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宿と住　法律問題</a:t>
            </a:r>
            <a:endParaRPr kumimoji="1" lang="ja-JP" altLang="en-US" dirty="0"/>
          </a:p>
        </p:txBody>
      </p:sp>
      <p:pic>
        <p:nvPicPr>
          <p:cNvPr id="4" name="図 3" descr="http://www.zakzak.co.jp/society/foreign/images/20140113/frn1401131727006-n1.jpg">
            <a:hlinkClick r:id="rId3"/>
          </p:cNvPr>
          <p:cNvPicPr/>
          <p:nvPr/>
        </p:nvPicPr>
        <p:blipFill>
          <a:blip r:embed="rId4" cstate="print"/>
          <a:srcRect/>
          <a:stretch>
            <a:fillRect/>
          </a:stretch>
        </p:blipFill>
        <p:spPr bwMode="auto">
          <a:xfrm>
            <a:off x="107504" y="1556792"/>
            <a:ext cx="4248471" cy="5085184"/>
          </a:xfrm>
          <a:prstGeom prst="rect">
            <a:avLst/>
          </a:prstGeom>
          <a:noFill/>
          <a:ln w="9525">
            <a:noFill/>
            <a:miter lim="800000"/>
            <a:headEnd/>
            <a:tailEnd/>
          </a:ln>
        </p:spPr>
      </p:pic>
      <p:sp>
        <p:nvSpPr>
          <p:cNvPr id="8" name="正方形/長方形 7"/>
          <p:cNvSpPr/>
          <p:nvPr/>
        </p:nvSpPr>
        <p:spPr>
          <a:xfrm>
            <a:off x="4392488" y="1628800"/>
            <a:ext cx="4572000" cy="5078313"/>
          </a:xfrm>
          <a:prstGeom prst="rect">
            <a:avLst/>
          </a:prstGeom>
        </p:spPr>
        <p:txBody>
          <a:bodyPr wrap="square">
            <a:spAutoFit/>
          </a:bodyPr>
          <a:lstStyle/>
          <a:p>
            <a:r>
              <a:rPr lang="ja-JP" altLang="ja-JP" sz="3600" dirty="0" smtClean="0"/>
              <a:t>無許可ホテル「コニテル」の本館。ハングルの看板が立てられ、カタカナが添えられているが、外からではホテルとはわからない。しかし韓国人観光客には格安ホテルとして知られていた</a:t>
            </a:r>
            <a:endParaRPr lang="ja-JP" altLang="en-US" sz="3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80728"/>
            <a:ext cx="8229600" cy="4810546"/>
          </a:xfrm>
          <a:ln>
            <a:solidFill>
              <a:schemeClr val="accent1"/>
            </a:solidFill>
          </a:ln>
        </p:spPr>
        <p:txBody>
          <a:bodyPr>
            <a:normAutofit/>
          </a:bodyPr>
          <a:lstStyle/>
          <a:p>
            <a:r>
              <a:rPr lang="ja-JP" altLang="en-US" dirty="0" smtClean="0"/>
              <a:t>ウィークリーマンション</a:t>
            </a:r>
            <a:r>
              <a:rPr lang="en-US" altLang="ja-JP" dirty="0" smtClean="0"/>
              <a:t/>
            </a:r>
            <a:br>
              <a:rPr lang="en-US" altLang="ja-JP" dirty="0" smtClean="0"/>
            </a:br>
            <a:r>
              <a:rPr lang="ja-JP" altLang="en-US" dirty="0" smtClean="0"/>
              <a:t>コンドミニアム</a:t>
            </a:r>
            <a:r>
              <a:rPr lang="en-US" altLang="ja-JP" dirty="0" smtClean="0"/>
              <a:t/>
            </a:r>
            <a:br>
              <a:rPr lang="en-US" altLang="ja-JP" dirty="0" smtClean="0"/>
            </a:br>
            <a:r>
              <a:rPr lang="en-US" altLang="ja-JP" dirty="0" smtClean="0"/>
              <a:t/>
            </a:r>
            <a:br>
              <a:rPr lang="en-US" altLang="ja-JP" dirty="0" smtClean="0"/>
            </a:br>
            <a:r>
              <a:rPr lang="ja-JP" altLang="en-US" dirty="0" smtClean="0"/>
              <a:t>賃貸住宅であるが</a:t>
            </a:r>
            <a:r>
              <a:rPr lang="en-US" altLang="ja-JP" dirty="0" smtClean="0"/>
              <a:t/>
            </a:r>
            <a:br>
              <a:rPr lang="en-US" altLang="ja-JP" dirty="0" smtClean="0"/>
            </a:br>
            <a:r>
              <a:rPr lang="ja-JP" altLang="en-US" dirty="0" smtClean="0"/>
              <a:t>レジャー用であり、</a:t>
            </a:r>
            <a:r>
              <a:rPr lang="en-US" altLang="ja-JP" dirty="0" smtClean="0"/>
              <a:t/>
            </a:r>
            <a:br>
              <a:rPr lang="en-US" altLang="ja-JP" dirty="0" smtClean="0"/>
            </a:br>
            <a:r>
              <a:rPr lang="ja-JP" altLang="en-US" dirty="0" smtClean="0"/>
              <a:t>宿泊施設である</a:t>
            </a:r>
            <a:r>
              <a:rPr lang="en-US" altLang="ja-JP" dirty="0" smtClean="0"/>
              <a:t/>
            </a:r>
            <a:br>
              <a:rPr lang="en-US" altLang="ja-JP" dirty="0" smtClean="0"/>
            </a:b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dirty="0" smtClean="0"/>
              <a:t>専業主婦はアメリカの武器</a:t>
            </a:r>
            <a:endParaRPr kumimoji="1" lang="ja-JP" altLang="en-US" dirty="0"/>
          </a:p>
        </p:txBody>
      </p:sp>
      <p:sp>
        <p:nvSpPr>
          <p:cNvPr id="4" name="コンテンツ プレースホルダ 3"/>
          <p:cNvSpPr>
            <a:spLocks noGrp="1"/>
          </p:cNvSpPr>
          <p:nvPr>
            <p:ph idx="1"/>
          </p:nvPr>
        </p:nvSpPr>
        <p:spPr/>
        <p:txBody>
          <a:bodyPr/>
          <a:lstStyle/>
          <a:p>
            <a:r>
              <a:rPr kumimoji="1" lang="en-US" altLang="ja-JP" dirty="0" smtClean="0"/>
              <a:t>1957</a:t>
            </a:r>
            <a:r>
              <a:rPr kumimoji="1" lang="ja-JP" altLang="en-US" dirty="0" smtClean="0"/>
              <a:t>年　ソ連人工衛星成功</a:t>
            </a:r>
            <a:endParaRPr kumimoji="1" lang="en-US" altLang="ja-JP" dirty="0" smtClean="0"/>
          </a:p>
          <a:p>
            <a:r>
              <a:rPr lang="en-US" altLang="ja-JP" dirty="0" smtClean="0"/>
              <a:t>1962</a:t>
            </a:r>
            <a:r>
              <a:rPr lang="ja-JP" altLang="en-US" dirty="0" smtClean="0"/>
              <a:t>年　スプートニックショックの影響で男子家庭科廃止「技術」のみ</a:t>
            </a:r>
            <a:endParaRPr lang="en-US" altLang="ja-JP" dirty="0" smtClean="0"/>
          </a:p>
          <a:p>
            <a:r>
              <a:rPr kumimoji="1" lang="en-US" altLang="ja-JP" dirty="0" smtClean="0"/>
              <a:t>1959</a:t>
            </a:r>
            <a:r>
              <a:rPr kumimoji="1" lang="ja-JP" altLang="en-US" dirty="0" smtClean="0"/>
              <a:t>年　キッチンディベイト（台所論争）</a:t>
            </a:r>
            <a:endParaRPr kumimoji="1" lang="ja-JP"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kumimoji="1" lang="ja-JP" altLang="en-US" dirty="0" smtClean="0"/>
              <a:t>高齢化者社会の到来</a:t>
            </a:r>
            <a:r>
              <a:rPr kumimoji="1" lang="en-US" altLang="ja-JP" dirty="0" smtClean="0"/>
              <a:t/>
            </a:r>
            <a:br>
              <a:rPr kumimoji="1" lang="en-US" altLang="ja-JP" dirty="0" smtClean="0"/>
            </a:br>
            <a:r>
              <a:rPr lang="ja-JP" altLang="en-US" dirty="0" smtClean="0"/>
              <a:t>ライフサイクルに合わせた住みかえ</a:t>
            </a:r>
            <a:endParaRPr kumimoji="1" lang="ja-JP" altLang="en-US" dirty="0"/>
          </a:p>
        </p:txBody>
      </p:sp>
      <p:sp>
        <p:nvSpPr>
          <p:cNvPr id="3" name="コンテンツ プレースホルダ 2"/>
          <p:cNvSpPr>
            <a:spLocks noGrp="1"/>
          </p:cNvSpPr>
          <p:nvPr>
            <p:ph idx="1"/>
          </p:nvPr>
        </p:nvSpPr>
        <p:spPr>
          <a:xfrm>
            <a:off x="457200" y="2320280"/>
            <a:ext cx="8229600" cy="2692896"/>
          </a:xfrm>
        </p:spPr>
        <p:txBody>
          <a:bodyPr/>
          <a:lstStyle/>
          <a:p>
            <a:r>
              <a:rPr kumimoji="1" lang="ja-JP" altLang="en-US" dirty="0" smtClean="0"/>
              <a:t>社会的入院　　自宅での介護回避</a:t>
            </a:r>
            <a:endParaRPr kumimoji="1" lang="en-US" altLang="ja-JP" dirty="0" smtClean="0"/>
          </a:p>
          <a:p>
            <a:r>
              <a:rPr lang="ja-JP" altLang="en-US" dirty="0" smtClean="0"/>
              <a:t>介護施設　　　　施設不足</a:t>
            </a:r>
            <a:endParaRPr lang="en-US" altLang="ja-JP" dirty="0" smtClean="0"/>
          </a:p>
          <a:p>
            <a:r>
              <a:rPr kumimoji="1" lang="ja-JP" altLang="en-US" dirty="0" smtClean="0"/>
              <a:t>老人ホーム　　　費用問題</a:t>
            </a:r>
            <a:endParaRPr kumimoji="1" lang="en-US" altLang="ja-JP" dirty="0" smtClean="0"/>
          </a:p>
          <a:p>
            <a:r>
              <a:rPr lang="ja-JP" altLang="en-US" dirty="0" smtClean="0"/>
              <a:t>資産処分・活用　　空き家問題</a:t>
            </a:r>
            <a:endParaRPr kumimoji="1" lang="ja-JP"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chemeClr val="accent5">
              <a:lumMod val="20000"/>
              <a:lumOff val="80000"/>
            </a:schemeClr>
          </a:solidFill>
          <a:ln>
            <a:solidFill>
              <a:schemeClr val="tx1">
                <a:lumMod val="95000"/>
                <a:lumOff val="5000"/>
              </a:schemeClr>
            </a:solidFill>
          </a:ln>
        </p:spPr>
        <p:txBody>
          <a:bodyPr/>
          <a:lstStyle/>
          <a:p>
            <a:r>
              <a:rPr kumimoji="1" lang="ja-JP" altLang="en-US" dirty="0" smtClean="0"/>
              <a:t>洋式と和式</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dirty="0" smtClean="0"/>
              <a:t>住・宿と和・洋</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観光行動の対象が観光資源にある以上、直接観光資源とはならない宿</a:t>
            </a:r>
            <a:r>
              <a:rPr lang="en-US" altLang="ja-JP" dirty="0" smtClean="0"/>
              <a:t>( </a:t>
            </a:r>
            <a:r>
              <a:rPr lang="ja-JP" altLang="en-US" dirty="0" smtClean="0"/>
              <a:t>非日常</a:t>
            </a:r>
            <a:r>
              <a:rPr lang="en-US" altLang="ja-JP" dirty="0" smtClean="0"/>
              <a:t>) </a:t>
            </a:r>
            <a:r>
              <a:rPr lang="ja-JP" altLang="en-US" dirty="0" smtClean="0"/>
              <a:t>は、住</a:t>
            </a:r>
            <a:r>
              <a:rPr lang="en-US" altLang="ja-JP" dirty="0" smtClean="0"/>
              <a:t>( </a:t>
            </a:r>
            <a:r>
              <a:rPr lang="ja-JP" altLang="en-US" dirty="0" smtClean="0"/>
              <a:t>日常</a:t>
            </a:r>
            <a:r>
              <a:rPr lang="en-US" altLang="ja-JP" dirty="0" smtClean="0"/>
              <a:t>)</a:t>
            </a:r>
            <a:r>
              <a:rPr lang="ja-JP" altLang="en-US" dirty="0" smtClean="0"/>
              <a:t>の代替であるところから大きく逸脱できないのは当然である。</a:t>
            </a:r>
            <a:endParaRPr lang="en-US" altLang="ja-JP" dirty="0" smtClean="0"/>
          </a:p>
          <a:p>
            <a:r>
              <a:rPr lang="ja-JP" altLang="en-US" dirty="0" smtClean="0"/>
              <a:t>明治政府は新たに到来した西洋人に対して、住居であれ宿泊施設であれ、洋風生活という日常を準備しなければならなかった</a:t>
            </a:r>
            <a:endParaRPr lang="en-US" altLang="ja-JP" dirty="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453336"/>
          </a:xfrm>
        </p:spPr>
        <p:txBody>
          <a:bodyPr>
            <a:normAutofit fontScale="92500"/>
          </a:bodyPr>
          <a:lstStyle/>
          <a:p>
            <a:r>
              <a:rPr lang="ja-JP" altLang="en-US" dirty="0" smtClean="0"/>
              <a:t>宿泊施設そのものが観光資源化している場合を除き、宿泊は入浴、饗応、情報交換等の派生需要であるから、日帰りが可能であれば帰宅し、日帰りが出来ない場合に宿泊施設を利用する</a:t>
            </a:r>
          </a:p>
          <a:p>
            <a:r>
              <a:rPr lang="ja-JP" altLang="en-US" dirty="0" smtClean="0"/>
              <a:t>住と宿の関係を理解するためには、今日に至るまでの住生活を中心とした日常生活がどのように変異、淘汰、保持されてきたかの歴史的分析がまず必要</a:t>
            </a:r>
            <a:endParaRPr lang="en-US" altLang="ja-JP" dirty="0" smtClean="0"/>
          </a:p>
          <a:p>
            <a:r>
              <a:rPr lang="ja-JP" altLang="en-US" dirty="0" smtClean="0"/>
              <a:t>住と宿の未分化形態であるものとして、簡易宿所、下宿が現行旅館業法でも規定されているが、どのように住と宿が分化し簡易宿所、下宿が選択・淘汰されてきたか、機能論と発生論に分けた方法論的進化論による分析が求められる</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9525">
            <a:solidFill>
              <a:schemeClr val="tx1"/>
            </a:solidFill>
          </a:ln>
        </p:spPr>
        <p:txBody>
          <a:bodyPr/>
          <a:lstStyle/>
          <a:p>
            <a:r>
              <a:rPr kumimoji="1" lang="ja-JP" altLang="en-US" dirty="0" smtClean="0"/>
              <a:t>和と洋の区分</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日本の住生活様式は洋式及び洋式以外</a:t>
            </a:r>
            <a:r>
              <a:rPr lang="en-US" altLang="ja-JP" dirty="0" smtClean="0"/>
              <a:t>( </a:t>
            </a:r>
            <a:r>
              <a:rPr lang="ja-JP" altLang="en-US" dirty="0" smtClean="0"/>
              <a:t>和式</a:t>
            </a:r>
            <a:r>
              <a:rPr lang="en-US" altLang="ja-JP" dirty="0" smtClean="0"/>
              <a:t>) </a:t>
            </a:r>
            <a:r>
              <a:rPr lang="ja-JP" altLang="en-US" dirty="0" smtClean="0"/>
              <a:t>に区分されるが、和式</a:t>
            </a:r>
            <a:r>
              <a:rPr lang="en-US" altLang="ja-JP" dirty="0" smtClean="0"/>
              <a:t>( </a:t>
            </a:r>
            <a:r>
              <a:rPr lang="ja-JP" altLang="en-US" dirty="0" smtClean="0"/>
              <a:t>在来種</a:t>
            </a:r>
            <a:r>
              <a:rPr lang="en-US" altLang="ja-JP" dirty="0" smtClean="0"/>
              <a:t>) </a:t>
            </a:r>
            <a:r>
              <a:rPr lang="ja-JP" altLang="en-US" dirty="0" smtClean="0"/>
              <a:t>は洋式</a:t>
            </a:r>
            <a:r>
              <a:rPr lang="en-US" altLang="ja-JP" dirty="0" smtClean="0"/>
              <a:t>( </a:t>
            </a:r>
            <a:r>
              <a:rPr lang="ja-JP" altLang="en-US" dirty="0" smtClean="0"/>
              <a:t>外来種</a:t>
            </a:r>
            <a:r>
              <a:rPr lang="en-US" altLang="ja-JP" dirty="0" smtClean="0"/>
              <a:t>)</a:t>
            </a:r>
            <a:r>
              <a:rPr lang="ja-JP" altLang="en-US" dirty="0" smtClean="0"/>
              <a:t>のネガティヴ・デフィニションの上に成り立っている</a:t>
            </a:r>
            <a:r>
              <a:rPr lang="en-US" altLang="ja-JP" dirty="0" smtClean="0"/>
              <a:t>(</a:t>
            </a:r>
            <a:r>
              <a:rPr lang="ja-JP" altLang="en-US" dirty="0" smtClean="0"/>
              <a:t>国際観光ホテル整備法の規定も同様である</a:t>
            </a:r>
            <a:r>
              <a:rPr lang="en-US" altLang="ja-JP" dirty="0" smtClean="0"/>
              <a:t>)</a:t>
            </a:r>
            <a:endParaRPr lang="ja-JP" altLang="en-US" dirty="0" smtClean="0"/>
          </a:p>
          <a:p>
            <a:r>
              <a:rPr lang="ja-JP" altLang="en-US" dirty="0" smtClean="0"/>
              <a:t>外来種と在来種の遺伝子に対する認識の違いで解釈が別れる。</a:t>
            </a:r>
            <a:endParaRPr lang="en-US" altLang="ja-JP" dirty="0" smtClean="0"/>
          </a:p>
          <a:p>
            <a:r>
              <a:rPr lang="ja-JP" altLang="en-US" dirty="0" smtClean="0"/>
              <a:t>「壁で仕切った個室、鍵のかかるドア」</a:t>
            </a:r>
            <a:r>
              <a:rPr lang="en-US" altLang="ja-JP" dirty="0" smtClean="0"/>
              <a:t> </a:t>
            </a:r>
            <a:r>
              <a:rPr lang="ja-JP" altLang="en-US" dirty="0" smtClean="0"/>
              <a:t>は「</a:t>
            </a:r>
            <a:r>
              <a:rPr lang="en-US" altLang="ja-JP" dirty="0" smtClean="0"/>
              <a:t>“ </a:t>
            </a:r>
            <a:r>
              <a:rPr lang="ja-JP" altLang="en-US" dirty="0" smtClean="0"/>
              <a:t>新しい宿泊施設</a:t>
            </a:r>
            <a:r>
              <a:rPr lang="en-US" altLang="ja-JP" dirty="0" smtClean="0"/>
              <a:t>”</a:t>
            </a:r>
            <a:r>
              <a:rPr lang="ja-JP" altLang="en-US" dirty="0" smtClean="0"/>
              <a:t>である駅前旅館から始まり、一般の旅館に浸透していった」、宿泊施設に関する分析に限定されているものの、壁や鍵が日本の様式を大きく変化させたという認識がある。</a:t>
            </a:r>
            <a:endParaRPr lang="en-US" altLang="ja-JP" dirty="0" smtClean="0"/>
          </a:p>
          <a:p>
            <a:endParaRPr kumimoji="1" lang="ja-JP"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9525">
            <a:solidFill>
              <a:schemeClr val="tx1"/>
            </a:solidFill>
          </a:ln>
        </p:spPr>
        <p:txBody>
          <a:bodyPr/>
          <a:lstStyle/>
          <a:p>
            <a:r>
              <a:rPr kumimoji="1" lang="ja-JP" altLang="en-US" dirty="0" smtClean="0"/>
              <a:t>靴を脱ぐ行為</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en-US" dirty="0" smtClean="0"/>
              <a:t>芦原義信</a:t>
            </a:r>
            <a:r>
              <a:rPr lang="en-US" altLang="ja-JP" dirty="0" smtClean="0"/>
              <a:t> </a:t>
            </a:r>
            <a:r>
              <a:rPr lang="ja-JP" altLang="en-US" dirty="0" smtClean="0"/>
              <a:t>は住様式の遺伝子は壁の有無ではなく内と外の区分のあり方であるとする。</a:t>
            </a:r>
            <a:endParaRPr lang="en-US" altLang="ja-JP" dirty="0" smtClean="0"/>
          </a:p>
          <a:p>
            <a:r>
              <a:rPr lang="ja-JP" altLang="en-US" dirty="0" smtClean="0"/>
              <a:t>日本にある大半の住宅は、日本家屋であり、外見上洋風に見えるだけであるとする。</a:t>
            </a:r>
            <a:endParaRPr lang="en-US" altLang="ja-JP" dirty="0" smtClean="0"/>
          </a:p>
          <a:p>
            <a:r>
              <a:rPr lang="ja-JP" altLang="en-US" dirty="0" smtClean="0"/>
              <a:t>日本の洋風住宅が外国の家でない理由を、靴を脱いで上がることに求めるのである。形式的壁の存在よりも靴を脱ぐ行為を重視しているが、イスラム寺院での礼拝では稲作文化の畳と同じく神聖なところとして靴を脱ぐ習慣がある。靴を脱がない中国と靴を脱ぐスウェーデンの住様式の比較分析も必要であり、ゲノム解析は未完成である。</a:t>
            </a:r>
            <a:endParaRPr lang="en-US" altLang="ja-JP" dirty="0" smtClean="0"/>
          </a:p>
          <a:p>
            <a:endParaRPr kumimoji="1" lang="ja-JP"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r>
              <a:rPr lang="ja-JP" altLang="en-US" dirty="0" smtClean="0"/>
              <a:t>安島博幸・十代田朗</a:t>
            </a:r>
            <a:r>
              <a:rPr lang="en-US" altLang="ja-JP" dirty="0" smtClean="0"/>
              <a:t> </a:t>
            </a:r>
            <a:r>
              <a:rPr lang="ja-JP" altLang="en-US" dirty="0" smtClean="0"/>
              <a:t>は別荘について分析を行い、眺望が利く立地を重視した西洋人と周りを囲まれた閉鎖的な空間を好んだ昔の日本人を対比させているが、来種と在来種の遺伝子に対する認識には芦原義信に近いものがある</a:t>
            </a:r>
          </a:p>
          <a:p>
            <a:endParaRPr kumimoji="1" lang="ja-JP"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solidFill>
            <a:schemeClr val="accent5">
              <a:lumMod val="20000"/>
              <a:lumOff val="80000"/>
            </a:schemeClr>
          </a:solidFill>
          <a:ln>
            <a:solidFill>
              <a:schemeClr val="tx1"/>
            </a:solidFill>
          </a:ln>
        </p:spPr>
        <p:txBody>
          <a:bodyPr/>
          <a:lstStyle/>
          <a:p>
            <a:r>
              <a:rPr lang="ja-JP" altLang="en-US" dirty="0"/>
              <a:t>土地神話の発生</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0" y="476250"/>
            <a:ext cx="8686800" cy="6192838"/>
          </a:xfrm>
        </p:spPr>
        <p:txBody>
          <a:bodyPr>
            <a:normAutofit/>
          </a:bodyPr>
          <a:lstStyle/>
          <a:p>
            <a:r>
              <a:rPr lang="ja-JP" altLang="en-US" dirty="0" smtClean="0"/>
              <a:t>日本</a:t>
            </a:r>
            <a:r>
              <a:rPr lang="ja-JP" altLang="en-US" dirty="0"/>
              <a:t>で</a:t>
            </a:r>
            <a:r>
              <a:rPr lang="ja-JP" altLang="en-US" dirty="0" smtClean="0"/>
              <a:t>はイギリス</a:t>
            </a:r>
            <a:r>
              <a:rPr lang="ja-JP" altLang="en-US" dirty="0"/>
              <a:t>の土地に対する態度を基準にして、土地の私的所有権の確立が、近代化のメルクマールだとされた</a:t>
            </a:r>
            <a:r>
              <a:rPr lang="ja-JP" altLang="en-US" dirty="0" smtClean="0"/>
              <a:t>。</a:t>
            </a:r>
            <a:endParaRPr lang="en-US" altLang="ja-JP" dirty="0" smtClean="0"/>
          </a:p>
          <a:p>
            <a:r>
              <a:rPr lang="ja-JP" altLang="en-US" dirty="0" smtClean="0"/>
              <a:t>日本</a:t>
            </a:r>
            <a:r>
              <a:rPr lang="ja-JP" altLang="en-US" dirty="0"/>
              <a:t>資本主義論争における最大の論点は</a:t>
            </a:r>
            <a:r>
              <a:rPr lang="ja-JP" altLang="en-US" dirty="0">
                <a:solidFill>
                  <a:srgbClr val="FF0000"/>
                </a:solidFill>
              </a:rPr>
              <a:t>地租改正の評価</a:t>
            </a:r>
            <a:r>
              <a:rPr lang="ja-JP" altLang="en-US" dirty="0"/>
              <a:t>である。</a:t>
            </a:r>
          </a:p>
          <a:p>
            <a:r>
              <a:rPr lang="ja-JP" altLang="en-US" dirty="0" smtClean="0"/>
              <a:t>地租</a:t>
            </a:r>
            <a:r>
              <a:rPr lang="ja-JP" altLang="en-US" dirty="0"/>
              <a:t>改正で近代的土地所有が確立したとする</a:t>
            </a:r>
            <a:r>
              <a:rPr lang="ja-JP" altLang="en-US" dirty="0" smtClean="0">
                <a:solidFill>
                  <a:srgbClr val="FF0000"/>
                </a:solidFill>
              </a:rPr>
              <a:t>労農派</a:t>
            </a:r>
            <a:endParaRPr lang="en-US" altLang="ja-JP" dirty="0" smtClean="0">
              <a:solidFill>
                <a:srgbClr val="FF0000"/>
              </a:solidFill>
            </a:endParaRPr>
          </a:p>
          <a:p>
            <a:r>
              <a:rPr lang="ja-JP" altLang="en-US" dirty="0" smtClean="0"/>
              <a:t>小作人</a:t>
            </a:r>
            <a:r>
              <a:rPr lang="ja-JP" altLang="en-US" dirty="0"/>
              <a:t>の現物納が残存したことを理由に半近代的・半封建的だとする</a:t>
            </a:r>
            <a:r>
              <a:rPr lang="ja-JP" altLang="en-US" dirty="0" smtClean="0">
                <a:solidFill>
                  <a:srgbClr val="FF0000"/>
                </a:solidFill>
              </a:rPr>
              <a:t>講座派</a:t>
            </a:r>
            <a:endParaRPr lang="en-US" altLang="ja-JP" dirty="0" smtClean="0">
              <a:solidFill>
                <a:srgbClr val="FF0000"/>
              </a:solidFill>
            </a:endParaRPr>
          </a:p>
          <a:p>
            <a:r>
              <a:rPr lang="ja-JP" altLang="en-US" dirty="0" smtClean="0"/>
              <a:t>いずれ</a:t>
            </a:r>
            <a:r>
              <a:rPr lang="ja-JP" altLang="en-US" dirty="0"/>
              <a:t>の立場にせよ、土地の私有が近代社会の基礎だと固く信じられてきたことに</a:t>
            </a:r>
            <a:r>
              <a:rPr lang="ja-JP" altLang="en-US" dirty="0" smtClean="0"/>
              <a:t>変わりない</a:t>
            </a:r>
            <a:r>
              <a:rPr lang="ja-JP" altLang="en-US" dirty="0"/>
              <a: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549275"/>
            <a:ext cx="8229600" cy="5759450"/>
          </a:xfrm>
        </p:spPr>
        <p:txBody>
          <a:bodyPr>
            <a:normAutofit lnSpcReduction="10000"/>
          </a:bodyPr>
          <a:lstStyle/>
          <a:p>
            <a:r>
              <a:rPr lang="ja-JP" altLang="en-US" sz="2800" dirty="0" smtClean="0"/>
              <a:t>土地</a:t>
            </a:r>
            <a:r>
              <a:rPr lang="ja-JP" altLang="en-US" sz="2800" dirty="0"/>
              <a:t>の排他的私有の確立は真に近代的経営発展の基礎であろうか</a:t>
            </a:r>
            <a:r>
              <a:rPr lang="ja-JP" altLang="en-US" sz="2800" dirty="0" smtClean="0"/>
              <a:t>。</a:t>
            </a:r>
            <a:endParaRPr lang="en-US" altLang="ja-JP" sz="2800" dirty="0" smtClean="0"/>
          </a:p>
          <a:p>
            <a:r>
              <a:rPr lang="ja-JP" altLang="en-US" sz="2800" dirty="0" smtClean="0"/>
              <a:t>マクファーレン</a:t>
            </a:r>
            <a:r>
              <a:rPr lang="ja-JP" altLang="en-US" sz="2800" dirty="0"/>
              <a:t>（イギリス個人主義の起源　坂田利夫訳）によれば、イギリスでは遙か近代以前から土地が共同所有されることはなく排他的に私有されていた。イギリスでは土地の所有を人間の自由の保障だと信じて、個人による土地の排他的私有を特有の文化的慣習としてもっていたのである。</a:t>
            </a:r>
          </a:p>
          <a:p>
            <a:r>
              <a:rPr lang="ja-JP" altLang="en-US" sz="2800" dirty="0" smtClean="0"/>
              <a:t>現代</a:t>
            </a:r>
            <a:r>
              <a:rPr lang="ja-JP" altLang="en-US" sz="2800" dirty="0"/>
              <a:t>ロシアでは英米知識人の忠告に基づいて土地の所有を認めたが、かえって混乱し、中国では土地の公有ながら経済発展に成功しつつある</a:t>
            </a:r>
            <a:r>
              <a:rPr lang="ja-JP" altLang="en-US" sz="2800" dirty="0" smtClean="0"/>
              <a:t>。</a:t>
            </a:r>
            <a:endParaRPr lang="en-US" altLang="ja-JP" sz="2800" dirty="0" smtClean="0"/>
          </a:p>
          <a:p>
            <a:r>
              <a:rPr lang="ja-JP" altLang="en-US" sz="2800" b="1" dirty="0" smtClean="0">
                <a:solidFill>
                  <a:srgbClr val="FF0000"/>
                </a:solidFill>
              </a:rPr>
              <a:t>土地</a:t>
            </a:r>
            <a:r>
              <a:rPr lang="ja-JP" altLang="en-US" sz="2800" b="1" dirty="0">
                <a:solidFill>
                  <a:srgbClr val="FF0000"/>
                </a:solidFill>
              </a:rPr>
              <a:t>の所有は近代化の必要条件ではない</a:t>
            </a:r>
            <a:r>
              <a:rPr lang="ja-JP" altLang="en-US" sz="2800" dirty="0"/>
              <a:t>といわねばならない。</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cstate="print"/>
          <a:srcRect/>
          <a:stretch>
            <a:fillRect/>
          </a:stretch>
        </p:blipFill>
        <p:spPr bwMode="auto">
          <a:xfrm>
            <a:off x="299118" y="188640"/>
            <a:ext cx="8545762" cy="64807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ln w="57150" cmpd="thickThin">
            <a:solidFill>
              <a:schemeClr val="tx1"/>
            </a:solidFill>
          </a:ln>
        </p:spPr>
        <p:txBody>
          <a:bodyPr/>
          <a:lstStyle/>
          <a:p>
            <a:r>
              <a:rPr lang="ja-JP" altLang="en-US"/>
              <a:t>土地本位制</a:t>
            </a:r>
          </a:p>
        </p:txBody>
      </p:sp>
      <p:sp>
        <p:nvSpPr>
          <p:cNvPr id="39939" name="Rectangle 3"/>
          <p:cNvSpPr>
            <a:spLocks noGrp="1" noChangeArrowheads="1"/>
          </p:cNvSpPr>
          <p:nvPr>
            <p:ph type="body" idx="1"/>
          </p:nvPr>
        </p:nvSpPr>
        <p:spPr>
          <a:xfrm>
            <a:off x="457200" y="1600200"/>
            <a:ext cx="8435975" cy="4525963"/>
          </a:xfrm>
        </p:spPr>
        <p:txBody>
          <a:bodyPr/>
          <a:lstStyle/>
          <a:p>
            <a:r>
              <a:rPr lang="ja-JP" altLang="en-US"/>
              <a:t>６大都市の全用途平均市街地価格指数</a:t>
            </a:r>
          </a:p>
          <a:p>
            <a:r>
              <a:rPr lang="en-US" altLang="ja-JP"/>
              <a:t>1955</a:t>
            </a:r>
            <a:r>
              <a:rPr lang="ja-JP" altLang="en-US"/>
              <a:t>年を</a:t>
            </a:r>
            <a:r>
              <a:rPr lang="en-US" altLang="ja-JP"/>
              <a:t>1</a:t>
            </a:r>
            <a:r>
              <a:rPr lang="ja-JP" altLang="en-US"/>
              <a:t>として、６５年</a:t>
            </a:r>
            <a:r>
              <a:rPr lang="en-US" altLang="ja-JP"/>
              <a:t>10.8</a:t>
            </a:r>
            <a:r>
              <a:rPr lang="ja-JP" altLang="en-US"/>
              <a:t>、</a:t>
            </a:r>
            <a:r>
              <a:rPr lang="en-US" altLang="ja-JP"/>
              <a:t>75</a:t>
            </a:r>
            <a:r>
              <a:rPr lang="ja-JP" altLang="en-US"/>
              <a:t>年</a:t>
            </a:r>
            <a:r>
              <a:rPr lang="en-US" altLang="ja-JP"/>
              <a:t>31.6</a:t>
            </a:r>
          </a:p>
          <a:p>
            <a:r>
              <a:rPr lang="ja-JP" altLang="en-US"/>
              <a:t>工業用地と住宅地は</a:t>
            </a:r>
            <a:r>
              <a:rPr lang="en-US" altLang="ja-JP"/>
              <a:t>75</a:t>
            </a:r>
            <a:r>
              <a:rPr lang="ja-JP" altLang="en-US"/>
              <a:t>年には</a:t>
            </a:r>
            <a:r>
              <a:rPr lang="en-US" altLang="ja-JP"/>
              <a:t>40</a:t>
            </a:r>
            <a:r>
              <a:rPr lang="ja-JP" altLang="en-US"/>
              <a:t>倍近い水準</a:t>
            </a:r>
            <a:r>
              <a:rPr lang="en-US" altLang="ja-JP"/>
              <a:t>(</a:t>
            </a:r>
            <a:r>
              <a:rPr lang="ja-JP" altLang="en-US"/>
              <a:t>しかも実勢価格はこれを上回っている</a:t>
            </a:r>
            <a:r>
              <a:rPr lang="en-US" altLang="ja-JP"/>
              <a:t>)</a:t>
            </a:r>
          </a:p>
          <a:p>
            <a:r>
              <a:rPr lang="en-US" altLang="ja-JP"/>
              <a:t>1955</a:t>
            </a:r>
            <a:r>
              <a:rPr lang="ja-JP" altLang="en-US"/>
              <a:t>年を</a:t>
            </a:r>
            <a:r>
              <a:rPr lang="en-US" altLang="ja-JP"/>
              <a:t>1</a:t>
            </a:r>
            <a:r>
              <a:rPr lang="ja-JP" altLang="en-US"/>
              <a:t>とする国内総生産は</a:t>
            </a:r>
            <a:r>
              <a:rPr lang="en-US" altLang="ja-JP"/>
              <a:t>65</a:t>
            </a:r>
            <a:r>
              <a:rPr lang="ja-JP" altLang="en-US"/>
              <a:t>年で</a:t>
            </a:r>
            <a:r>
              <a:rPr lang="en-US" altLang="ja-JP"/>
              <a:t>3.9</a:t>
            </a:r>
            <a:r>
              <a:rPr lang="ja-JP" altLang="en-US"/>
              <a:t>、</a:t>
            </a:r>
            <a:r>
              <a:rPr lang="en-US" altLang="ja-JP"/>
              <a:t>75</a:t>
            </a:r>
            <a:r>
              <a:rPr lang="ja-JP" altLang="en-US"/>
              <a:t>年で</a:t>
            </a:r>
            <a:r>
              <a:rPr lang="en-US" altLang="ja-JP"/>
              <a:t>17.7</a:t>
            </a:r>
            <a:r>
              <a:rPr lang="ja-JP" altLang="en-US"/>
              <a:t>である</a:t>
            </a:r>
          </a:p>
          <a:p>
            <a:r>
              <a:rPr lang="ja-JP" altLang="en-US"/>
              <a:t>地価上昇率は経済成長率よりもはるかに高い</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ln>
            <a:solidFill>
              <a:schemeClr val="tx1"/>
            </a:solidFill>
          </a:ln>
        </p:spPr>
        <p:txBody>
          <a:bodyPr/>
          <a:lstStyle/>
          <a:p>
            <a:r>
              <a:rPr lang="ja-JP" altLang="en-US"/>
              <a:t>得した人、被害を受けた人</a:t>
            </a:r>
          </a:p>
        </p:txBody>
      </p:sp>
      <p:sp>
        <p:nvSpPr>
          <p:cNvPr id="40963" name="Rectangle 3"/>
          <p:cNvSpPr>
            <a:spLocks noGrp="1" noChangeArrowheads="1"/>
          </p:cNvSpPr>
          <p:nvPr>
            <p:ph type="body" idx="1"/>
          </p:nvPr>
        </p:nvSpPr>
        <p:spPr/>
        <p:txBody>
          <a:bodyPr/>
          <a:lstStyle/>
          <a:p>
            <a:r>
              <a:rPr lang="ja-JP" altLang="en-US"/>
              <a:t>戦前の日本の都市では借家住まいが普通であったが、戦後の大都市では、借家に住んで資産を金融資産で持てば、たちまちのうちに実質価値を失う</a:t>
            </a:r>
          </a:p>
          <a:p>
            <a:r>
              <a:rPr lang="ja-JP" altLang="en-US"/>
              <a:t>地価上昇は富の配分に大きな影響　大都市近郊農家、工業地帯に工業用地を取得した大企業、個人では終戦後の早い時期に借地をした人</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ln>
            <a:solidFill>
              <a:schemeClr val="tx1"/>
            </a:solidFill>
          </a:ln>
        </p:spPr>
        <p:txBody>
          <a:bodyPr/>
          <a:lstStyle/>
          <a:p>
            <a:r>
              <a:rPr lang="ja-JP" altLang="en-US"/>
              <a:t>なぜ地価が上昇したか</a:t>
            </a:r>
          </a:p>
        </p:txBody>
      </p:sp>
      <p:sp>
        <p:nvSpPr>
          <p:cNvPr id="41987" name="Rectangle 3"/>
          <p:cNvSpPr>
            <a:spLocks noGrp="1" noChangeArrowheads="1"/>
          </p:cNvSpPr>
          <p:nvPr>
            <p:ph type="body" idx="1"/>
          </p:nvPr>
        </p:nvSpPr>
        <p:spPr/>
        <p:txBody>
          <a:bodyPr/>
          <a:lstStyle/>
          <a:p>
            <a:pPr>
              <a:lnSpc>
                <a:spcPct val="90000"/>
              </a:lnSpc>
            </a:pPr>
            <a:r>
              <a:rPr lang="ja-JP" altLang="en-US" sz="2800"/>
              <a:t>「国土が狭くて土地が希少」だからではない</a:t>
            </a:r>
          </a:p>
          <a:p>
            <a:pPr>
              <a:lnSpc>
                <a:spcPct val="90000"/>
              </a:lnSpc>
            </a:pPr>
            <a:r>
              <a:rPr lang="ja-JP" altLang="en-US" sz="2800"/>
              <a:t>土地が資産になってしまった。つまり「利用するために保有するのではなく、保有それ自体が目的で保有する」</a:t>
            </a:r>
          </a:p>
          <a:p>
            <a:pPr>
              <a:lnSpc>
                <a:spcPct val="90000"/>
              </a:lnSpc>
            </a:pPr>
            <a:r>
              <a:rPr lang="ja-JP" altLang="en-US" sz="2800"/>
              <a:t>売りやすいように低度利用にとどめておく・・・・土地の有効利用が進まなかった・・・市街化調整地域内の農地はその典型</a:t>
            </a:r>
          </a:p>
          <a:p>
            <a:pPr>
              <a:lnSpc>
                <a:spcPct val="90000"/>
              </a:lnSpc>
            </a:pPr>
            <a:r>
              <a:rPr lang="ja-JP" altLang="en-US" sz="2800"/>
              <a:t>土地が資産になったのは地価上昇率が高かったから。資産であるがゆえに有効利用が進まず、更に上昇率が押し上げられた</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ln>
            <a:solidFill>
              <a:schemeClr val="tx1"/>
            </a:solidFill>
          </a:ln>
        </p:spPr>
        <p:txBody>
          <a:bodyPr/>
          <a:lstStyle/>
          <a:p>
            <a:r>
              <a:rPr lang="ja-JP" altLang="en-US"/>
              <a:t>更に次の</a:t>
            </a:r>
            <a:r>
              <a:rPr lang="en-US" altLang="ja-JP"/>
              <a:t>3</a:t>
            </a:r>
            <a:r>
              <a:rPr lang="ja-JP" altLang="en-US"/>
              <a:t>つの事情</a:t>
            </a:r>
          </a:p>
        </p:txBody>
      </p:sp>
      <p:sp>
        <p:nvSpPr>
          <p:cNvPr id="43011" name="Rectangle 3"/>
          <p:cNvSpPr>
            <a:spLocks noGrp="1" noChangeArrowheads="1"/>
          </p:cNvSpPr>
          <p:nvPr>
            <p:ph type="body" idx="1"/>
          </p:nvPr>
        </p:nvSpPr>
        <p:spPr>
          <a:xfrm>
            <a:off x="457200" y="1600200"/>
            <a:ext cx="8435975" cy="4525963"/>
          </a:xfrm>
        </p:spPr>
        <p:txBody>
          <a:bodyPr/>
          <a:lstStyle/>
          <a:p>
            <a:pPr>
              <a:lnSpc>
                <a:spcPct val="90000"/>
              </a:lnSpc>
              <a:buFontTx/>
              <a:buNone/>
            </a:pPr>
            <a:r>
              <a:rPr lang="ja-JP" altLang="en-US" sz="2800"/>
              <a:t>１　</a:t>
            </a:r>
            <a:r>
              <a:rPr lang="ja-JP" altLang="en-US" sz="2800">
                <a:solidFill>
                  <a:srgbClr val="FF0000"/>
                </a:solidFill>
              </a:rPr>
              <a:t>税負担が軽減</a:t>
            </a:r>
            <a:r>
              <a:rPr lang="ja-JP" altLang="en-US" sz="2800"/>
              <a:t>　固定資産税や相続税における土地評価額を時価にあわせて引き揚げることができなった。その上特別措置で相続税の負担が軽減された。特に市街化区域内の農地に対しては手厚い保護が与えられた。「</a:t>
            </a:r>
            <a:r>
              <a:rPr lang="ja-JP" altLang="en-US" sz="2800">
                <a:solidFill>
                  <a:srgbClr val="FF0000"/>
                </a:solidFill>
              </a:rPr>
              <a:t>土地は相続のための通貨</a:t>
            </a:r>
            <a:r>
              <a:rPr lang="ja-JP" altLang="en-US" sz="2800"/>
              <a:t>」</a:t>
            </a:r>
          </a:p>
          <a:p>
            <a:pPr>
              <a:lnSpc>
                <a:spcPct val="90000"/>
              </a:lnSpc>
              <a:buFontTx/>
              <a:buNone/>
            </a:pPr>
            <a:r>
              <a:rPr lang="ja-JP" altLang="en-US" sz="2800"/>
              <a:t>２　戦時中改正された借地借家法のために</a:t>
            </a:r>
            <a:r>
              <a:rPr lang="ja-JP" altLang="en-US" sz="2800">
                <a:solidFill>
                  <a:srgbClr val="FF0000"/>
                </a:solidFill>
              </a:rPr>
              <a:t>借地権が物権化</a:t>
            </a:r>
            <a:r>
              <a:rPr lang="ja-JP" altLang="en-US" sz="2800"/>
              <a:t>し、このため借地供給がほとんどなくなった</a:t>
            </a:r>
          </a:p>
          <a:p>
            <a:pPr>
              <a:lnSpc>
                <a:spcPct val="90000"/>
              </a:lnSpc>
              <a:buFontTx/>
              <a:buNone/>
            </a:pPr>
            <a:r>
              <a:rPr lang="ja-JP" altLang="en-US" sz="2800"/>
              <a:t>３　株式が資産の中で重要な比率を占めることができなかったため、保有できる実質資産としては土地しかなかった。これは戦時経済体制において</a:t>
            </a:r>
            <a:r>
              <a:rPr lang="ja-JP" altLang="en-US" sz="2800">
                <a:solidFill>
                  <a:srgbClr val="FF0000"/>
                </a:solidFill>
              </a:rPr>
              <a:t>間接金融方式</a:t>
            </a:r>
            <a:r>
              <a:rPr lang="ja-JP" altLang="en-US" sz="2800"/>
              <a:t>が支配的になったため</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457200" y="1600201"/>
            <a:ext cx="8229600" cy="3484984"/>
          </a:xfrm>
        </p:spPr>
        <p:txBody>
          <a:bodyPr/>
          <a:lstStyle/>
          <a:p>
            <a:r>
              <a:rPr lang="ja-JP" altLang="en-US" dirty="0" smtClean="0"/>
              <a:t>記載</a:t>
            </a:r>
            <a:r>
              <a:rPr lang="ja-JP" altLang="en-US" dirty="0"/>
              <a:t>の土地面積が実際の面積より狭い。この原因は戦前の日本で地租</a:t>
            </a:r>
            <a:r>
              <a:rPr lang="ja-JP" altLang="en-US" dirty="0" smtClean="0"/>
              <a:t>が重い税</a:t>
            </a:r>
            <a:r>
              <a:rPr lang="ja-JP" altLang="en-US" dirty="0"/>
              <a:t>であったため、その負担を軽減しようと、面積を過小に</a:t>
            </a:r>
            <a:r>
              <a:rPr lang="ja-JP" altLang="en-US" dirty="0" smtClean="0"/>
              <a:t>申告</a:t>
            </a:r>
            <a:endParaRPr lang="ja-JP" altLang="en-US" dirty="0"/>
          </a:p>
          <a:p>
            <a:r>
              <a:rPr lang="ja-JP" altLang="en-US" dirty="0"/>
              <a:t>戦前の日本人は土地に執着するどころか、土地から逃れようとしていたから</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タイトル 1"/>
          <p:cNvSpPr>
            <a:spLocks noGrp="1"/>
          </p:cNvSpPr>
          <p:nvPr>
            <p:ph type="title"/>
          </p:nvPr>
        </p:nvSpPr>
        <p:spPr>
          <a:xfrm>
            <a:off x="457200" y="0"/>
            <a:ext cx="8229600" cy="1600200"/>
          </a:xfrm>
          <a:ln w="57150">
            <a:solidFill>
              <a:schemeClr val="tx1">
                <a:lumMod val="95000"/>
                <a:lumOff val="5000"/>
              </a:schemeClr>
            </a:solidFill>
          </a:ln>
        </p:spPr>
        <p:txBody>
          <a:bodyPr/>
          <a:lstStyle/>
          <a:p>
            <a:pPr>
              <a:defRPr/>
            </a:pPr>
            <a:r>
              <a:rPr lang="ja-JP" altLang="en-US" dirty="0" smtClean="0"/>
              <a:t>都市人流問題の発生</a:t>
            </a:r>
            <a:r>
              <a:rPr lang="en-US" altLang="ja-JP" dirty="0" smtClean="0"/>
              <a:t/>
            </a:r>
            <a:br>
              <a:rPr lang="en-US" altLang="ja-JP" dirty="0" smtClean="0"/>
            </a:br>
            <a:r>
              <a:rPr lang="ja-JP" altLang="en-US" dirty="0" smtClean="0"/>
              <a:t>住宅政策の発生</a:t>
            </a:r>
          </a:p>
        </p:txBody>
      </p:sp>
      <p:sp>
        <p:nvSpPr>
          <p:cNvPr id="221187" name="コンテンツ プレースホルダ 2"/>
          <p:cNvSpPr>
            <a:spLocks noGrp="1"/>
          </p:cNvSpPr>
          <p:nvPr>
            <p:ph idx="1"/>
          </p:nvPr>
        </p:nvSpPr>
        <p:spPr>
          <a:xfrm>
            <a:off x="457200" y="1600200"/>
            <a:ext cx="8229600" cy="5257800"/>
          </a:xfrm>
        </p:spPr>
        <p:txBody>
          <a:bodyPr/>
          <a:lstStyle/>
          <a:p>
            <a:r>
              <a:rPr lang="ja-JP" altLang="en-US" smtClean="0"/>
              <a:t>戦前の住宅政策は、住居と宿泊未分離の状態からスタート</a:t>
            </a:r>
            <a:endParaRPr lang="en-US" altLang="ja-JP" smtClean="0"/>
          </a:p>
          <a:p>
            <a:r>
              <a:rPr lang="ja-JP" altLang="en-US" smtClean="0"/>
              <a:t>住宅扶助（生活保護）が宿泊業法の簡易宿所料金に事実上連動するのはその名残</a:t>
            </a:r>
            <a:endParaRPr lang="en-US" altLang="ja-JP" smtClean="0"/>
          </a:p>
          <a:p>
            <a:r>
              <a:rPr lang="en-US" altLang="ja-JP" smtClean="0"/>
              <a:t>1939</a:t>
            </a:r>
            <a:r>
              <a:rPr lang="ja-JP" altLang="en-US" smtClean="0"/>
              <a:t>年厚生省に住宅課設置　戦時住宅政策展開、</a:t>
            </a:r>
            <a:r>
              <a:rPr lang="en-US" altLang="ja-JP" smtClean="0"/>
              <a:t>1941</a:t>
            </a:r>
            <a:r>
              <a:rPr lang="ja-JP" altLang="en-US" smtClean="0"/>
              <a:t>年に戦時下の労働力配置対策として住宅営団</a:t>
            </a:r>
            <a:endParaRPr lang="en-US" altLang="ja-JP" smtClean="0"/>
          </a:p>
          <a:p>
            <a:r>
              <a:rPr lang="ja-JP" altLang="en-US" smtClean="0"/>
              <a:t>国家総動員体制　借地借家法の借地人等の権利強化</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タイトル 1"/>
          <p:cNvSpPr>
            <a:spLocks noGrp="1"/>
          </p:cNvSpPr>
          <p:nvPr>
            <p:ph type="title"/>
          </p:nvPr>
        </p:nvSpPr>
        <p:spPr>
          <a:ln w="57150">
            <a:solidFill>
              <a:schemeClr val="tx1">
                <a:lumMod val="95000"/>
                <a:lumOff val="5000"/>
              </a:schemeClr>
            </a:solidFill>
          </a:ln>
        </p:spPr>
        <p:txBody>
          <a:bodyPr/>
          <a:lstStyle/>
          <a:p>
            <a:pPr>
              <a:defRPr/>
            </a:pPr>
            <a:r>
              <a:rPr lang="ja-JP" altLang="en-US" smtClean="0"/>
              <a:t>終戦後の住宅政策</a:t>
            </a:r>
          </a:p>
        </p:txBody>
      </p:sp>
      <p:sp>
        <p:nvSpPr>
          <p:cNvPr id="222211" name="コンテンツ プレースホルダ 2"/>
          <p:cNvSpPr>
            <a:spLocks noGrp="1"/>
          </p:cNvSpPr>
          <p:nvPr>
            <p:ph idx="1"/>
          </p:nvPr>
        </p:nvSpPr>
        <p:spPr/>
        <p:txBody>
          <a:bodyPr/>
          <a:lstStyle/>
          <a:p>
            <a:r>
              <a:rPr lang="ja-JP" altLang="en-US" smtClean="0"/>
              <a:t>食糧確保の次は住宅確保</a:t>
            </a:r>
            <a:endParaRPr lang="en-US" altLang="ja-JP" smtClean="0"/>
          </a:p>
          <a:p>
            <a:r>
              <a:rPr lang="ja-JP" altLang="en-US" smtClean="0"/>
              <a:t>借地権の物権化により、供給が激減、正当事由制度と継続賃料抑制主義（判例）、高額立ち退き料のため、家族向け新規供給がなくなる</a:t>
            </a:r>
            <a:endParaRPr lang="en-US" altLang="ja-JP" smtClean="0"/>
          </a:p>
          <a:p>
            <a:r>
              <a:rPr lang="en-US" altLang="ja-JP" smtClean="0"/>
              <a:t>1951</a:t>
            </a:r>
            <a:r>
              <a:rPr lang="ja-JP" altLang="en-US" smtClean="0"/>
              <a:t>年公営住宅法　田中角栄の頭の中は出稼ぎ労働者のアパート（下河辺淳）</a:t>
            </a:r>
            <a:endParaRPr lang="en-US" altLang="ja-JP" smtClean="0"/>
          </a:p>
          <a:p>
            <a:r>
              <a:rPr lang="ja-JP" altLang="en-US" smtClean="0"/>
              <a:t>住宅政策の中心思想は住宅供給論</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通勤圏拡大と住宅双六</a:t>
            </a:r>
          </a:p>
        </p:txBody>
      </p:sp>
      <p:sp>
        <p:nvSpPr>
          <p:cNvPr id="223235" name="コンテンツ プレースホルダ 2"/>
          <p:cNvSpPr>
            <a:spLocks noGrp="1"/>
          </p:cNvSpPr>
          <p:nvPr>
            <p:ph idx="1"/>
          </p:nvPr>
        </p:nvSpPr>
        <p:spPr/>
        <p:txBody>
          <a:bodyPr>
            <a:normAutofit lnSpcReduction="10000"/>
          </a:bodyPr>
          <a:lstStyle/>
          <a:p>
            <a:r>
              <a:rPr lang="en-US" altLang="ja-JP" smtClean="0"/>
              <a:t>1930</a:t>
            </a:r>
            <a:r>
              <a:rPr lang="ja-JP" altLang="en-US" smtClean="0"/>
              <a:t>年代東京都区部の通勤圏は都区部内</a:t>
            </a:r>
            <a:endParaRPr lang="en-US" altLang="ja-JP" smtClean="0"/>
          </a:p>
          <a:p>
            <a:r>
              <a:rPr lang="ja-JP" altLang="en-US" smtClean="0"/>
              <a:t>戦時期から復興期に飛躍的に拡大</a:t>
            </a:r>
            <a:endParaRPr lang="en-US" altLang="ja-JP" smtClean="0"/>
          </a:p>
          <a:p>
            <a:r>
              <a:rPr lang="ja-JP" altLang="en-US" smtClean="0"/>
              <a:t>戦災により都区部住宅消失するも、地代家賃統制令継続により、借家供給なく疎開者の復帰を妨げる</a:t>
            </a:r>
            <a:endParaRPr lang="en-US" altLang="ja-JP" smtClean="0"/>
          </a:p>
          <a:p>
            <a:r>
              <a:rPr lang="ja-JP" altLang="en-US" smtClean="0"/>
              <a:t>住宅難による通勤者の増加に対応して、定期券の現物支給等通勤手当が普及し、更に通勤圏が拡大</a:t>
            </a:r>
            <a:endParaRPr lang="en-US" altLang="ja-JP" smtClean="0"/>
          </a:p>
          <a:p>
            <a:r>
              <a:rPr lang="ja-JP" altLang="en-US" smtClean="0"/>
              <a:t>郊外へと戸建持ち家を目指す住宅双六</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通勤電車タダ論</a:t>
            </a:r>
          </a:p>
        </p:txBody>
      </p:sp>
      <p:sp>
        <p:nvSpPr>
          <p:cNvPr id="224259" name="コンテンツ プレースホルダ 2"/>
          <p:cNvSpPr>
            <a:spLocks noGrp="1"/>
          </p:cNvSpPr>
          <p:nvPr>
            <p:ph idx="1"/>
          </p:nvPr>
        </p:nvSpPr>
        <p:spPr/>
        <p:txBody>
          <a:bodyPr>
            <a:normAutofit lnSpcReduction="10000"/>
          </a:bodyPr>
          <a:lstStyle/>
          <a:p>
            <a:r>
              <a:rPr lang="en-US" altLang="ja-JP" smtClean="0"/>
              <a:t>1962</a:t>
            </a:r>
            <a:r>
              <a:rPr lang="ja-JP" altLang="en-US" smtClean="0"/>
              <a:t>年東京人口</a:t>
            </a:r>
            <a:r>
              <a:rPr lang="en-US" altLang="ja-JP" smtClean="0"/>
              <a:t>1</a:t>
            </a:r>
            <a:r>
              <a:rPr lang="ja-JP" altLang="en-US" smtClean="0"/>
              <a:t>千万人</a:t>
            </a:r>
            <a:endParaRPr lang="en-US" altLang="ja-JP" smtClean="0"/>
          </a:p>
          <a:p>
            <a:r>
              <a:rPr lang="ja-JP" altLang="en-US" smtClean="0"/>
              <a:t>通勤地獄解消の五方面作戦</a:t>
            </a:r>
            <a:endParaRPr lang="en-US" altLang="ja-JP" smtClean="0"/>
          </a:p>
          <a:p>
            <a:r>
              <a:rPr lang="ja-JP" altLang="en-US" smtClean="0"/>
              <a:t>通勤投資への財政援助がなく、通勤電車タダ論登場</a:t>
            </a:r>
            <a:endParaRPr lang="en-US" altLang="ja-JP" smtClean="0"/>
          </a:p>
          <a:p>
            <a:r>
              <a:rPr lang="ja-JP" altLang="en-US" smtClean="0"/>
              <a:t>資金調達の失敗が巨大な</a:t>
            </a:r>
            <a:r>
              <a:rPr lang="ja-JP" altLang="en-US" smtClean="0">
                <a:solidFill>
                  <a:srgbClr val="FF0000"/>
                </a:solidFill>
              </a:rPr>
              <a:t>国鉄赤字</a:t>
            </a:r>
            <a:r>
              <a:rPr lang="ja-JP" altLang="en-US" smtClean="0"/>
              <a:t>を生み出し、後世世代への負担となる</a:t>
            </a:r>
            <a:endParaRPr lang="en-US" altLang="ja-JP" smtClean="0"/>
          </a:p>
          <a:p>
            <a:r>
              <a:rPr lang="ja-JP" altLang="en-US" smtClean="0"/>
              <a:t>森谷英樹「国鉄は自らの運命と引き換えに複々線を残した。私鉄は兼業を美田として残し複々線の機会を失った」</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私鉄の持ち家供給政策</a:t>
            </a:r>
          </a:p>
        </p:txBody>
      </p:sp>
      <p:sp>
        <p:nvSpPr>
          <p:cNvPr id="225283" name="コンテンツ プレースホルダ 2"/>
          <p:cNvSpPr>
            <a:spLocks noGrp="1"/>
          </p:cNvSpPr>
          <p:nvPr>
            <p:ph idx="1"/>
          </p:nvPr>
        </p:nvSpPr>
        <p:spPr/>
        <p:txBody>
          <a:bodyPr/>
          <a:lstStyle/>
          <a:p>
            <a:r>
              <a:rPr lang="en-US" altLang="ja-JP" smtClean="0"/>
              <a:t>1975</a:t>
            </a:r>
            <a:r>
              <a:rPr lang="ja-JP" altLang="en-US" smtClean="0"/>
              <a:t>年当時私鉄大手</a:t>
            </a:r>
            <a:r>
              <a:rPr lang="en-US" altLang="ja-JP" smtClean="0"/>
              <a:t>14</a:t>
            </a:r>
            <a:r>
              <a:rPr lang="ja-JP" altLang="en-US" smtClean="0"/>
              <a:t>社所有の土地面積は２万ヘクタール２００ｍ</a:t>
            </a:r>
            <a:r>
              <a:rPr lang="ja-JP" altLang="en-US" baseline="30000" smtClean="0"/>
              <a:t>２</a:t>
            </a:r>
            <a:r>
              <a:rPr lang="ja-JP" altLang="en-US" smtClean="0"/>
              <a:t>換算百万区画であったが、市街化区域三千ヘクタールと利用可能性は低かった</a:t>
            </a:r>
            <a:endParaRPr lang="en-US" altLang="ja-JP" smtClean="0"/>
          </a:p>
          <a:p>
            <a:r>
              <a:rPr lang="ja-JP" altLang="en-US" smtClean="0"/>
              <a:t>１９９０年代後半から通勤者の減少</a:t>
            </a:r>
            <a:endParaRPr lang="en-US" altLang="ja-JP" smtClean="0"/>
          </a:p>
          <a:p>
            <a:r>
              <a:rPr lang="ja-JP" altLang="en-US" smtClean="0"/>
              <a:t>都区部からの転出者による都区部通勤者の増加パターンがなくなり、周辺部住民の地元就業率が増大</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Ｋｉ</a:t>
            </a:r>
            <a:r>
              <a:rPr lang="en-US" altLang="ja-JP" dirty="0" smtClean="0"/>
              <a:t>t</a:t>
            </a:r>
            <a:r>
              <a:rPr lang="ja-JP" altLang="en-US" dirty="0" smtClean="0"/>
              <a:t>ｃｈｅｎ論争</a:t>
            </a:r>
            <a:endParaRPr kumimoji="1" lang="ja-JP" altLang="en-US" dirty="0"/>
          </a:p>
        </p:txBody>
      </p:sp>
      <p:pic>
        <p:nvPicPr>
          <p:cNvPr id="16386" name="Picture 2" descr="https://encrypted-tbn0.gstatic.com/images?q=tbn:ANd9GcRLNMh5811jFbrqSiQHzkQ5f8LibrUbhhJOchLhvjYOViDFtYqZ8Q">
            <a:hlinkClick r:id="rId3"/>
          </p:cNvPr>
          <p:cNvPicPr>
            <a:picLocks noChangeAspect="1" noChangeArrowheads="1"/>
          </p:cNvPicPr>
          <p:nvPr/>
        </p:nvPicPr>
        <p:blipFill>
          <a:blip r:embed="rId4" cstate="print"/>
          <a:srcRect/>
          <a:stretch>
            <a:fillRect/>
          </a:stretch>
        </p:blipFill>
        <p:spPr bwMode="auto">
          <a:xfrm>
            <a:off x="1308575" y="1605532"/>
            <a:ext cx="6071737" cy="4775796"/>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ikkei.com/content/pic/20140226/96958A9C93819696E0E7E28A948DE0E4E2E0E0E2E3E69F9FE2E2E2E2-DSXBZO6741260026022014I00003-PB1-2.jpg"/>
          <p:cNvPicPr>
            <a:picLocks noChangeAspect="1" noChangeArrowheads="1"/>
          </p:cNvPicPr>
          <p:nvPr/>
        </p:nvPicPr>
        <p:blipFill>
          <a:blip r:embed="rId3" cstate="print"/>
          <a:srcRect l="-2593"/>
          <a:stretch>
            <a:fillRect/>
          </a:stretch>
        </p:blipFill>
        <p:spPr bwMode="auto">
          <a:xfrm>
            <a:off x="0" y="94007"/>
            <a:ext cx="8748464" cy="6575353"/>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solidFill>
          </a:ln>
        </p:spPr>
        <p:txBody>
          <a:bodyPr/>
          <a:lstStyle/>
          <a:p>
            <a:r>
              <a:rPr lang="ja-JP" altLang="ja-JP" dirty="0" smtClean="0"/>
              <a:t>住宅セーフティネット法</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ja-JP" altLang="ja-JP" dirty="0" smtClean="0"/>
              <a:t>（民間賃貸住宅への円滑な入居の促進）</a:t>
            </a:r>
            <a:r>
              <a:rPr lang="en-US" altLang="ja-JP" dirty="0" smtClean="0"/>
              <a:t/>
            </a:r>
            <a:br>
              <a:rPr lang="en-US" altLang="ja-JP" dirty="0" smtClean="0"/>
            </a:br>
            <a:r>
              <a:rPr lang="ja-JP" altLang="ja-JP" dirty="0" smtClean="0"/>
              <a:t>第六条  国及び地方公共団体は、</a:t>
            </a:r>
            <a:r>
              <a:rPr lang="ja-JP" altLang="ja-JP" dirty="0" smtClean="0">
                <a:solidFill>
                  <a:srgbClr val="FF0000"/>
                </a:solidFill>
              </a:rPr>
              <a:t>住宅確保要配慮者</a:t>
            </a:r>
            <a:r>
              <a:rPr lang="ja-JP" altLang="ja-JP" dirty="0" smtClean="0"/>
              <a:t>が民間賃貸住宅を円滑に賃借することができるようにするため、住宅確保要配慮者及び民間賃貸住宅の賃貸人に対する支援その他の住宅確保要配慮者の民間賃貸住宅への円滑な入居の促進に関し必要な施策を講ずるよう努めなければならない。</a:t>
            </a:r>
            <a:endParaRPr lang="en-US" altLang="ja-JP" dirty="0" smtClean="0"/>
          </a:p>
          <a:p>
            <a:r>
              <a:rPr lang="ja-JP" altLang="ja-JP" dirty="0" smtClean="0"/>
              <a:t>国土交通省が主体となって</a:t>
            </a:r>
            <a:r>
              <a:rPr lang="en-US" altLang="ja-JP" dirty="0" smtClean="0"/>
              <a:t>2007</a:t>
            </a:r>
            <a:r>
              <a:rPr lang="ja-JP" altLang="ja-JP" dirty="0" smtClean="0"/>
              <a:t>年に成立させた「住宅確保用配慮者に対する賃貸住宅の供給の促進に関する法律（</a:t>
            </a:r>
            <a:r>
              <a:rPr lang="en-US" altLang="ja-JP" dirty="0" err="1" smtClean="0"/>
              <a:t>住宅セーフティネット法</a:t>
            </a:r>
            <a:r>
              <a:rPr lang="ja-JP" altLang="ja-JP" dirty="0" smtClean="0"/>
              <a:t>）」が、各都道府県に身元保証の仕組みを提供するように求めていること、東京都では高齢者に対して家賃保証を行う仕組みも存在する</a:t>
            </a:r>
          </a:p>
          <a:p>
            <a:endParaRPr lang="ja-JP" altLang="ja-JP" dirty="0" smtClean="0"/>
          </a:p>
          <a:p>
            <a:endParaRPr kumimoji="1" lang="ja-JP"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29600" cy="1786210"/>
          </a:xfrm>
          <a:solidFill>
            <a:srgbClr val="FFFF00"/>
          </a:solidFill>
          <a:ln>
            <a:solidFill>
              <a:schemeClr val="accent1"/>
            </a:solidFill>
          </a:ln>
        </p:spPr>
        <p:txBody>
          <a:bodyPr>
            <a:normAutofit fontScale="90000"/>
          </a:bodyPr>
          <a:lstStyle/>
          <a:p>
            <a:r>
              <a:rPr lang="ja-JP" altLang="en-US" b="1" dirty="0" smtClean="0"/>
              <a:t>マンションバブル崩壊　早ければ</a:t>
            </a:r>
            <a:r>
              <a:rPr lang="en-US" altLang="ja-JP" b="1" dirty="0" smtClean="0"/>
              <a:t>7</a:t>
            </a:r>
            <a:r>
              <a:rPr lang="ja-JP" altLang="en-US" b="1" dirty="0" smtClean="0"/>
              <a:t>月</a:t>
            </a:r>
            <a:r>
              <a:rPr lang="en-US" altLang="ja-JP" b="1" dirty="0" smtClean="0"/>
              <a:t/>
            </a:r>
            <a:br>
              <a:rPr lang="en-US" altLang="ja-JP" b="1" dirty="0" smtClean="0"/>
            </a:br>
            <a:r>
              <a:rPr lang="ja-JP" altLang="en-US" dirty="0" smtClean="0"/>
              <a:t>住宅ジャーナリストの榊淳司</a:t>
            </a:r>
            <a:endParaRPr kumimoji="1" lang="ja-JP" altLang="en-US" dirty="0"/>
          </a:p>
        </p:txBody>
      </p:sp>
      <p:sp>
        <p:nvSpPr>
          <p:cNvPr id="3" name="コンテンツ プレースホルダ 2"/>
          <p:cNvSpPr>
            <a:spLocks noGrp="1"/>
          </p:cNvSpPr>
          <p:nvPr>
            <p:ph idx="1"/>
          </p:nvPr>
        </p:nvSpPr>
        <p:spPr>
          <a:xfrm>
            <a:off x="457200" y="2143397"/>
            <a:ext cx="8229600" cy="4525963"/>
          </a:xfrm>
        </p:spPr>
        <p:txBody>
          <a:bodyPr>
            <a:normAutofit fontScale="77500" lnSpcReduction="20000"/>
          </a:bodyPr>
          <a:lstStyle/>
          <a:p>
            <a:r>
              <a:rPr lang="ja-JP" altLang="en-US" dirty="0" smtClean="0"/>
              <a:t>首都圏のマンション市場は、売れすぎて供給が追い付かない品不足状態</a:t>
            </a:r>
            <a:endParaRPr lang="en-US" altLang="ja-JP" dirty="0" smtClean="0"/>
          </a:p>
          <a:p>
            <a:r>
              <a:rPr lang="ja-JP" altLang="en-US" dirty="0" smtClean="0"/>
              <a:t>超大型平成バブル（</a:t>
            </a:r>
            <a:r>
              <a:rPr lang="en-US" altLang="ja-JP" dirty="0" smtClean="0"/>
              <a:t>1985</a:t>
            </a:r>
            <a:r>
              <a:rPr lang="ja-JP" altLang="en-US" dirty="0" smtClean="0"/>
              <a:t>年～</a:t>
            </a:r>
            <a:r>
              <a:rPr lang="en-US" altLang="ja-JP" dirty="0" smtClean="0"/>
              <a:t>1990</a:t>
            </a:r>
            <a:r>
              <a:rPr lang="ja-JP" altLang="en-US" dirty="0" smtClean="0"/>
              <a:t>年頃）、団塊ジュニア世代がちょうどマイホーム購入期だったファンドバブル（</a:t>
            </a:r>
            <a:r>
              <a:rPr lang="en-US" altLang="ja-JP" dirty="0" smtClean="0"/>
              <a:t>2005</a:t>
            </a:r>
            <a:r>
              <a:rPr lang="ja-JP" altLang="en-US" dirty="0" smtClean="0"/>
              <a:t>年～</a:t>
            </a:r>
            <a:r>
              <a:rPr lang="en-US" altLang="ja-JP" dirty="0" smtClean="0"/>
              <a:t>2008</a:t>
            </a:r>
            <a:r>
              <a:rPr lang="ja-JP" altLang="en-US" dirty="0" smtClean="0"/>
              <a:t>年）よりも規模は小さいミニミニバブル</a:t>
            </a:r>
          </a:p>
          <a:p>
            <a:r>
              <a:rPr lang="ja-JP" altLang="en-US" dirty="0" smtClean="0"/>
              <a:t>需要が伴わないのに、マンション販売が好調なのはなぜ</a:t>
            </a:r>
          </a:p>
          <a:p>
            <a:r>
              <a:rPr lang="ja-JP" altLang="en-US" dirty="0" smtClean="0"/>
              <a:t>リーマン・ショック前までは郊外マンションも含めて年収</a:t>
            </a:r>
            <a:r>
              <a:rPr lang="en-US" altLang="ja-JP" dirty="0" smtClean="0"/>
              <a:t>600</a:t>
            </a:r>
            <a:r>
              <a:rPr lang="ja-JP" altLang="en-US" dirty="0" smtClean="0"/>
              <a:t>万円前後の一般人がターゲット</a:t>
            </a:r>
            <a:endParaRPr lang="en-US" altLang="ja-JP" dirty="0" smtClean="0"/>
          </a:p>
          <a:p>
            <a:r>
              <a:rPr lang="ja-JP" altLang="en-US" dirty="0" smtClean="0"/>
              <a:t>いまは都心部で</a:t>
            </a:r>
            <a:r>
              <a:rPr lang="en-US" altLang="ja-JP" dirty="0" smtClean="0"/>
              <a:t>7000</a:t>
            </a:r>
            <a:r>
              <a:rPr lang="ja-JP" altLang="en-US" dirty="0" smtClean="0"/>
              <a:t>万、</a:t>
            </a:r>
            <a:r>
              <a:rPr lang="en-US" altLang="ja-JP" dirty="0" smtClean="0"/>
              <a:t>8000</a:t>
            </a:r>
            <a:r>
              <a:rPr lang="ja-JP" altLang="en-US" dirty="0" smtClean="0"/>
              <a:t>万円の部屋を物色する年収</a:t>
            </a:r>
            <a:r>
              <a:rPr lang="en-US" altLang="ja-JP" dirty="0" smtClean="0"/>
              <a:t>1500</a:t>
            </a:r>
            <a:r>
              <a:rPr lang="ja-JP" altLang="en-US" dirty="0" smtClean="0"/>
              <a:t>万円以上高額所得者を相手にする“狭域マーケット産業”</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空き家問題の深刻化</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「中古も含めたマンションの</a:t>
            </a:r>
            <a:r>
              <a:rPr lang="en-US" altLang="ja-JP" dirty="0" smtClean="0"/>
              <a:t>『</a:t>
            </a:r>
            <a:r>
              <a:rPr lang="ja-JP" altLang="en-US" dirty="0" smtClean="0"/>
              <a:t>空き家問題</a:t>
            </a:r>
            <a:r>
              <a:rPr lang="en-US" altLang="ja-JP" dirty="0" smtClean="0"/>
              <a:t>』</a:t>
            </a:r>
            <a:r>
              <a:rPr lang="ja-JP" altLang="en-US" dirty="0" smtClean="0"/>
              <a:t>はすでに深刻な状況</a:t>
            </a:r>
            <a:endParaRPr lang="en-US" altLang="ja-JP" dirty="0" smtClean="0"/>
          </a:p>
          <a:p>
            <a:r>
              <a:rPr lang="ja-JP" altLang="en-US" dirty="0" smtClean="0"/>
              <a:t>空き家率の統計調査　前回の</a:t>
            </a:r>
            <a:r>
              <a:rPr lang="en-US" altLang="ja-JP" dirty="0" smtClean="0"/>
              <a:t>2008</a:t>
            </a:r>
            <a:r>
              <a:rPr lang="ja-JP" altLang="en-US" dirty="0" smtClean="0"/>
              <a:t>年は</a:t>
            </a:r>
            <a:r>
              <a:rPr lang="en-US" altLang="ja-JP" dirty="0" smtClean="0"/>
              <a:t>13.1</a:t>
            </a:r>
            <a:r>
              <a:rPr lang="ja-JP" altLang="en-US" dirty="0" smtClean="0"/>
              <a:t>％でしたが、仮に</a:t>
            </a:r>
            <a:r>
              <a:rPr lang="en-US" altLang="ja-JP" dirty="0" smtClean="0"/>
              <a:t>18</a:t>
            </a:r>
            <a:r>
              <a:rPr lang="ja-JP" altLang="en-US" dirty="0" smtClean="0"/>
              <a:t>％を超えてくるようなことがあれば、大きなインパクトになる</a:t>
            </a:r>
          </a:p>
          <a:p>
            <a:r>
              <a:rPr lang="ja-JP" altLang="en-US" dirty="0" smtClean="0"/>
              <a:t>大手シンクタンクレポートでは、</a:t>
            </a:r>
            <a:r>
              <a:rPr lang="en-US" altLang="ja-JP" dirty="0" smtClean="0"/>
              <a:t>2033</a:t>
            </a:r>
            <a:r>
              <a:rPr lang="ja-JP" altLang="en-US" dirty="0" smtClean="0"/>
              <a:t>年ごろに空き家率が</a:t>
            </a:r>
            <a:r>
              <a:rPr lang="en-US" altLang="ja-JP" dirty="0" smtClean="0"/>
              <a:t>30</a:t>
            </a:r>
            <a:r>
              <a:rPr lang="ja-JP" altLang="en-US" dirty="0" smtClean="0"/>
              <a:t>％台に達する</a:t>
            </a:r>
          </a:p>
          <a:p>
            <a:r>
              <a:rPr lang="ja-JP" altLang="en-US" dirty="0" smtClean="0"/>
              <a:t>「青山、六本木あたりの都心マンションでも</a:t>
            </a:r>
            <a:r>
              <a:rPr lang="en-US" altLang="ja-JP" dirty="0" smtClean="0"/>
              <a:t>10</a:t>
            </a:r>
            <a:r>
              <a:rPr lang="ja-JP" altLang="en-US" dirty="0" smtClean="0"/>
              <a:t>年で</a:t>
            </a:r>
            <a:r>
              <a:rPr lang="en-US" altLang="ja-JP" dirty="0" smtClean="0"/>
              <a:t>2</a:t>
            </a:r>
            <a:r>
              <a:rPr lang="ja-JP" altLang="en-US" dirty="0" smtClean="0"/>
              <a:t>割程度、</a:t>
            </a:r>
            <a:r>
              <a:rPr lang="en-US" altLang="ja-JP" dirty="0" smtClean="0"/>
              <a:t>20</a:t>
            </a:r>
            <a:r>
              <a:rPr lang="ja-JP" altLang="en-US" dirty="0" smtClean="0"/>
              <a:t>年で半額に値下がり</a:t>
            </a:r>
            <a:endParaRPr lang="en-US" altLang="ja-JP" dirty="0" smtClean="0"/>
          </a:p>
          <a:p>
            <a:r>
              <a:rPr lang="ja-JP" altLang="en-US" dirty="0" smtClean="0"/>
              <a:t>埼玉や千葉などの郊外では中古価格が新築の半分以下に暴落</a:t>
            </a:r>
            <a:endParaRPr lang="en-US" altLang="ja-JP"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074" name="Picture 2"/>
          <p:cNvPicPr>
            <a:picLocks noChangeAspect="1" noChangeArrowheads="1"/>
          </p:cNvPicPr>
          <p:nvPr/>
        </p:nvPicPr>
        <p:blipFill>
          <a:blip r:embed="rId3" cstate="print"/>
          <a:srcRect/>
          <a:stretch>
            <a:fillRect/>
          </a:stretch>
        </p:blipFill>
        <p:spPr bwMode="auto">
          <a:xfrm>
            <a:off x="548282" y="1217685"/>
            <a:ext cx="6832030" cy="5379668"/>
          </a:xfrm>
          <a:prstGeom prst="rect">
            <a:avLst/>
          </a:prstGeom>
          <a:noFill/>
          <a:ln w="9525">
            <a:noFill/>
            <a:miter lim="800000"/>
            <a:headEnd/>
            <a:tailEnd/>
          </a:ln>
        </p:spPr>
      </p:pic>
    </p:spTree>
    <p:extLst>
      <p:ext uri="{BB962C8B-B14F-4D97-AF65-F5344CB8AC3E}">
        <p14:creationId xmlns:p14="http://schemas.microsoft.com/office/powerpoint/2010/main" xmlns="" val="25234103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p:cNvPicPr>
            <a:picLocks noChangeAspect="1" noChangeArrowheads="1"/>
          </p:cNvPicPr>
          <p:nvPr/>
        </p:nvPicPr>
        <p:blipFill>
          <a:blip r:embed="rId3" cstate="print"/>
          <a:srcRect/>
          <a:stretch>
            <a:fillRect/>
          </a:stretch>
        </p:blipFill>
        <p:spPr bwMode="auto">
          <a:xfrm>
            <a:off x="833122" y="1215634"/>
            <a:ext cx="6475181" cy="5237702"/>
          </a:xfrm>
          <a:prstGeom prst="rect">
            <a:avLst/>
          </a:prstGeom>
          <a:noFill/>
          <a:ln w="9525">
            <a:noFill/>
            <a:miter lim="800000"/>
            <a:headEnd/>
            <a:tailEnd/>
          </a:ln>
        </p:spPr>
      </p:pic>
    </p:spTree>
    <p:extLst>
      <p:ext uri="{BB962C8B-B14F-4D97-AF65-F5344CB8AC3E}">
        <p14:creationId xmlns:p14="http://schemas.microsoft.com/office/powerpoint/2010/main" xmlns="" val="5268681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a:solidFill>
              <a:schemeClr val="accent1"/>
            </a:solidFill>
          </a:ln>
        </p:spPr>
        <p:txBody>
          <a:bodyPr/>
          <a:lstStyle/>
          <a:p>
            <a:r>
              <a:rPr kumimoji="1" lang="ja-JP" altLang="en-US" dirty="0" smtClean="0"/>
              <a:t>四人家族標準世帯の神話</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a:off x="323528" y="1412776"/>
            <a:ext cx="8280920" cy="5445224"/>
          </a:xfrm>
          <a:prstGeom prst="rect">
            <a:avLst/>
          </a:prstGeom>
          <a:noFill/>
          <a:ln w="9525">
            <a:noFill/>
            <a:miter lim="800000"/>
            <a:headEnd/>
            <a:tailEnd/>
          </a:ln>
        </p:spPr>
      </p:pic>
    </p:spTree>
    <p:extLst>
      <p:ext uri="{BB962C8B-B14F-4D97-AF65-F5344CB8AC3E}">
        <p14:creationId xmlns:p14="http://schemas.microsoft.com/office/powerpoint/2010/main" xmlns="" val="10919398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1143000"/>
          </a:xfrm>
        </p:spPr>
        <p:txBody>
          <a:bodyPr>
            <a:normAutofit fontScale="90000"/>
          </a:bodyPr>
          <a:lstStyle/>
          <a:p>
            <a:r>
              <a:rPr kumimoji="1" lang="ja-JP" altLang="en-US" dirty="0" smtClean="0"/>
              <a:t>日常的経験の中で建築が記号化する</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建築自体よりそれに付与された社会的意味を受け取っている　</a:t>
            </a:r>
            <a:endParaRPr kumimoji="1" lang="en-US" altLang="ja-JP" dirty="0" smtClean="0"/>
          </a:p>
          <a:p>
            <a:r>
              <a:rPr kumimoji="1" lang="ja-JP" altLang="en-US" dirty="0" smtClean="0"/>
              <a:t>複数の意味が重層している</a:t>
            </a:r>
            <a:endParaRPr kumimoji="1" lang="en-US" altLang="ja-JP" dirty="0" smtClean="0"/>
          </a:p>
          <a:p>
            <a:r>
              <a:rPr lang="ja-JP" altLang="en-US" dirty="0" smtClean="0"/>
              <a:t>建築から意味を受け取る</a:t>
            </a:r>
            <a:endParaRPr lang="en-US" altLang="ja-JP" dirty="0" smtClean="0"/>
          </a:p>
          <a:p>
            <a:r>
              <a:rPr kumimoji="1" lang="ja-JP" altLang="en-US" dirty="0" smtClean="0"/>
              <a:t>建築をメディアとしてとらえるということは、記号として</a:t>
            </a:r>
            <a:r>
              <a:rPr lang="ja-JP" altLang="en-US" dirty="0" smtClean="0"/>
              <a:t>建築を理解</a:t>
            </a:r>
            <a:endParaRPr kumimoji="1" lang="en-US" altLang="ja-JP" dirty="0" smtClean="0"/>
          </a:p>
          <a:p>
            <a:r>
              <a:rPr lang="ja-JP" altLang="en-US" dirty="0" smtClean="0"/>
              <a:t>「小学校」　と国家　　明治の人　兵役、戦争</a:t>
            </a:r>
            <a:endParaRPr lang="en-US" altLang="ja-JP" dirty="0" smtClean="0"/>
          </a:p>
          <a:p>
            <a:r>
              <a:rPr kumimoji="1" lang="ja-JP" altLang="en-US" dirty="0" smtClean="0"/>
              <a:t>社会的</a:t>
            </a:r>
            <a:r>
              <a:rPr lang="ja-JP" altLang="en-US" dirty="0" smtClean="0"/>
              <a:t>メディアとして住宅をとらえる</a:t>
            </a:r>
            <a:endParaRPr lang="en-US" altLang="ja-JP" dirty="0" smtClean="0"/>
          </a:p>
          <a:p>
            <a:r>
              <a:rPr kumimoji="1" lang="ja-JP" altLang="en-US" dirty="0" smtClean="0"/>
              <a:t>商品化のプロセスでそれが果たした役割</a:t>
            </a:r>
            <a:endParaRPr kumimoji="1" lang="ja-JP" altLang="en-US" dirty="0"/>
          </a:p>
        </p:txBody>
      </p:sp>
    </p:spTree>
    <p:extLst>
      <p:ext uri="{BB962C8B-B14F-4D97-AF65-F5344CB8AC3E}">
        <p14:creationId xmlns:p14="http://schemas.microsoft.com/office/powerpoint/2010/main" xmlns="" val="591266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一世帯一住宅</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複数の世帯による共時的共有から切り離す</a:t>
            </a:r>
            <a:endParaRPr kumimoji="1" lang="en-US" altLang="ja-JP" dirty="0" smtClean="0"/>
          </a:p>
          <a:p>
            <a:r>
              <a:rPr lang="ja-JP" altLang="en-US" dirty="0" smtClean="0"/>
              <a:t>複数の世代にわたる通時的な共有からも切り離す</a:t>
            </a:r>
            <a:endParaRPr lang="en-US" altLang="ja-JP" dirty="0" smtClean="0"/>
          </a:p>
          <a:p>
            <a:r>
              <a:rPr kumimoji="1" lang="ja-JP" altLang="en-US" dirty="0" smtClean="0"/>
              <a:t>一世帯一住宅の考え方を相対化する住まいの実践　シェアハウス</a:t>
            </a:r>
            <a:endParaRPr kumimoji="1" lang="en-US" altLang="ja-JP" dirty="0" smtClean="0"/>
          </a:p>
          <a:p>
            <a:r>
              <a:rPr lang="ja-JP" altLang="en-US" dirty="0" smtClean="0"/>
              <a:t>空き家の発生　既存の住宅ストックをいかに有効活用するか</a:t>
            </a:r>
            <a:endParaRPr lang="en-US" altLang="ja-JP" dirty="0" smtClean="0"/>
          </a:p>
          <a:p>
            <a:r>
              <a:rPr kumimoji="1" lang="ja-JP" altLang="en-US" dirty="0" smtClean="0"/>
              <a:t>マンション　権利関係複雑　意思決定困難　住環境の低下</a:t>
            </a:r>
            <a:endParaRPr kumimoji="1" lang="ja-JP" altLang="en-US" dirty="0"/>
          </a:p>
        </p:txBody>
      </p:sp>
    </p:spTree>
    <p:extLst>
      <p:ext uri="{BB962C8B-B14F-4D97-AF65-F5344CB8AC3E}">
        <p14:creationId xmlns:p14="http://schemas.microsoft.com/office/powerpoint/2010/main" xmlns="" val="13202028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115616" y="-315416"/>
            <a:ext cx="6552727" cy="7124700"/>
          </a:xfrm>
          <a:prstGeom prst="rect">
            <a:avLst/>
          </a:prstGeom>
          <a:noFill/>
          <a:ln w="9525">
            <a:noFill/>
            <a:miter lim="800000"/>
            <a:headEnd/>
            <a:tailEnd/>
          </a:ln>
        </p:spPr>
      </p:pic>
    </p:spTree>
    <p:extLst>
      <p:ext uri="{BB962C8B-B14F-4D97-AF65-F5344CB8AC3E}">
        <p14:creationId xmlns:p14="http://schemas.microsoft.com/office/powerpoint/2010/main" xmlns="" val="425713354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6197</Words>
  <Application>Microsoft Office PowerPoint</Application>
  <PresentationFormat>画面に合わせる (4:3)</PresentationFormat>
  <Paragraphs>434</Paragraphs>
  <Slides>114</Slides>
  <Notes>114</Notes>
  <HiddenSlides>0</HiddenSlides>
  <MMClips>0</MMClips>
  <ScaleCrop>false</ScaleCrop>
  <HeadingPairs>
    <vt:vector size="4" baseType="variant">
      <vt:variant>
        <vt:lpstr>テーマ</vt:lpstr>
      </vt:variant>
      <vt:variant>
        <vt:i4>1</vt:i4>
      </vt:variant>
      <vt:variant>
        <vt:lpstr>スライド タイトル</vt:lpstr>
      </vt:variant>
      <vt:variant>
        <vt:i4>114</vt:i4>
      </vt:variant>
    </vt:vector>
  </HeadingPairs>
  <TitlesOfParts>
    <vt:vector size="115" baseType="lpstr">
      <vt:lpstr>Office テーマ</vt:lpstr>
      <vt:lpstr>都市デザイン論</vt:lpstr>
      <vt:lpstr>都市デザイン論　第四回　  住宅政策と都市 ～住と宿の違いは？～</vt:lpstr>
      <vt:lpstr>一戸建て指向</vt:lpstr>
      <vt:lpstr>スライド 4</vt:lpstr>
      <vt:lpstr>スライド 5</vt:lpstr>
      <vt:lpstr>スライド 6</vt:lpstr>
      <vt:lpstr>専業主婦はアメリカの武器</vt:lpstr>
      <vt:lpstr>スライド 8</vt:lpstr>
      <vt:lpstr>Ｋｉtｃｈｅｎ論争</vt:lpstr>
      <vt:lpstr>https://www.youtube.com/watch?feature=player_detailpage&amp;v=D7HqOrAakco</vt:lpstr>
      <vt:lpstr>スライド 11</vt:lpstr>
      <vt:lpstr>スライド 12</vt:lpstr>
      <vt:lpstr>スライド 13</vt:lpstr>
      <vt:lpstr>都心の住環境</vt:lpstr>
      <vt:lpstr>家賃比較</vt:lpstr>
      <vt:lpstr>地価は三十年前に戻った</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森鴎外、夏目漱石も借家住まい</vt:lpstr>
      <vt:lpstr>戦時立法　憂いなく戦場へ</vt:lpstr>
      <vt:lpstr>法定更新制度</vt:lpstr>
      <vt:lpstr>戦後住宅難事情の発生</vt:lpstr>
      <vt:lpstr>スライド 33</vt:lpstr>
      <vt:lpstr> キャピタルゲインが借地人に移転</vt:lpstr>
      <vt:lpstr>地価上昇に見合う地代収入が得られない問題</vt:lpstr>
      <vt:lpstr>住宅難と通勤圏の拡大</vt:lpstr>
      <vt:lpstr>戦時統制が生み出した郊外化</vt:lpstr>
      <vt:lpstr>通勤電車タダ論と五方面作戦</vt:lpstr>
      <vt:lpstr>スライド 39</vt:lpstr>
      <vt:lpstr>通勤圏拡大の終焉</vt:lpstr>
      <vt:lpstr>就職と進学</vt:lpstr>
      <vt:lpstr>土地基本法と土地税制</vt:lpstr>
      <vt:lpstr>開発利益</vt:lpstr>
      <vt:lpstr>スライド 44</vt:lpstr>
      <vt:lpstr>定期借地権の創設</vt:lpstr>
      <vt:lpstr>定期借地権の特徴</vt:lpstr>
      <vt:lpstr>土地神話の崩壊  「土地は所有から利用へ」</vt:lpstr>
      <vt:lpstr>日本の住宅事情</vt:lpstr>
      <vt:lpstr>米英の借地・借家権制度</vt:lpstr>
      <vt:lpstr>アシステッド・リビング</vt:lpstr>
      <vt:lpstr>新規借家契約限定の定期借家権導入</vt:lpstr>
      <vt:lpstr>「『住宅』という考え方」松村秀一著     　◇文化の欠如が生む個性なき住まい◇</vt:lpstr>
      <vt:lpstr>空き家対策</vt:lpstr>
      <vt:lpstr>青写真なき住宅政策　空き家増加で負のスパイラル</vt:lpstr>
      <vt:lpstr>空き家対策で助成金も</vt:lpstr>
      <vt:lpstr>スライド 56</vt:lpstr>
      <vt:lpstr>住宅着工数は、人口減少や住宅の取り壊しをはるかに上回るペース</vt:lpstr>
      <vt:lpstr>景気対策の道具　新築住宅建設</vt:lpstr>
      <vt:lpstr>家を持つなら都心で！</vt:lpstr>
      <vt:lpstr>廃駅をプールやナイトクラブへと</vt:lpstr>
      <vt:lpstr>住と宿</vt:lpstr>
      <vt:lpstr>人類の定住</vt:lpstr>
      <vt:lpstr>交通の発達と住宅</vt:lpstr>
      <vt:lpstr>住宅政策の発生（戦前）</vt:lpstr>
      <vt:lpstr>スライド 65</vt:lpstr>
      <vt:lpstr>宿住未分離⇒住宅確保</vt:lpstr>
      <vt:lpstr>住宅重視⇒宿住混合</vt:lpstr>
      <vt:lpstr>宿と住　法律問題</vt:lpstr>
      <vt:lpstr>ウィークリーマンション コンドミニアム  賃貸住宅であるが レジャー用であり、 宿泊施設である </vt:lpstr>
      <vt:lpstr>高齢化者社会の到来 ライフサイクルに合わせた住みかえ</vt:lpstr>
      <vt:lpstr>洋式と和式</vt:lpstr>
      <vt:lpstr>住・宿と和・洋</vt:lpstr>
      <vt:lpstr>スライド 73</vt:lpstr>
      <vt:lpstr>和と洋の区分</vt:lpstr>
      <vt:lpstr>靴を脱ぐ行為</vt:lpstr>
      <vt:lpstr>スライド 76</vt:lpstr>
      <vt:lpstr>土地神話の発生</vt:lpstr>
      <vt:lpstr>スライド 78</vt:lpstr>
      <vt:lpstr>スライド 79</vt:lpstr>
      <vt:lpstr>土地本位制</vt:lpstr>
      <vt:lpstr>得した人、被害を受けた人</vt:lpstr>
      <vt:lpstr>なぜ地価が上昇したか</vt:lpstr>
      <vt:lpstr>更に次の3つの事情</vt:lpstr>
      <vt:lpstr>スライド 84</vt:lpstr>
      <vt:lpstr>都市人流問題の発生 住宅政策の発生</vt:lpstr>
      <vt:lpstr>終戦後の住宅政策</vt:lpstr>
      <vt:lpstr>通勤圏拡大と住宅双六</vt:lpstr>
      <vt:lpstr>通勤電車タダ論</vt:lpstr>
      <vt:lpstr>私鉄の持ち家供給政策</vt:lpstr>
      <vt:lpstr>スライド 90</vt:lpstr>
      <vt:lpstr>住宅セーフティネット法</vt:lpstr>
      <vt:lpstr>マンションバブル崩壊　早ければ7月 住宅ジャーナリストの榊淳司</vt:lpstr>
      <vt:lpstr>空き家問題の深刻化</vt:lpstr>
      <vt:lpstr>スライド 94</vt:lpstr>
      <vt:lpstr>スライド 95</vt:lpstr>
      <vt:lpstr>四人家族標準世帯の神話</vt:lpstr>
      <vt:lpstr>日常的経験の中で建築が記号化する</vt:lpstr>
      <vt:lpstr>一世帯一住宅</vt:lpstr>
      <vt:lpstr>スライド 99</vt:lpstr>
      <vt:lpstr>脱ｎＬＤＫ論</vt:lpstr>
      <vt:lpstr>スライド 101</vt:lpstr>
      <vt:lpstr>借家から持ち家</vt:lpstr>
      <vt:lpstr>住宅と家庭</vt:lpstr>
      <vt:lpstr>脱ｎＬＤＫ化</vt:lpstr>
      <vt:lpstr>住宅の商品化</vt:lpstr>
      <vt:lpstr>山崎隆</vt:lpstr>
      <vt:lpstr>スライド 107</vt:lpstr>
      <vt:lpstr>スライド 108</vt:lpstr>
      <vt:lpstr>スライド 109</vt:lpstr>
      <vt:lpstr>スライド 110</vt:lpstr>
      <vt:lpstr>スライド 111</vt:lpstr>
      <vt:lpstr>スライド 112</vt:lpstr>
      <vt:lpstr>スライド 113</vt:lpstr>
      <vt:lpstr>スライド 114</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第4回　住宅政策</dc:title>
  <dc:creator>teramae</dc:creator>
  <cp:lastModifiedBy>owner</cp:lastModifiedBy>
  <cp:revision>33</cp:revision>
  <dcterms:created xsi:type="dcterms:W3CDTF">2014-01-19T04:29:49Z</dcterms:created>
  <dcterms:modified xsi:type="dcterms:W3CDTF">2015-02-26T08:46:34Z</dcterms:modified>
</cp:coreProperties>
</file>